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62" r:id="rId4"/>
    <p:sldId id="259" r:id="rId5"/>
    <p:sldId id="260" r:id="rId6"/>
    <p:sldId id="264" r:id="rId7"/>
    <p:sldId id="266" r:id="rId8"/>
    <p:sldId id="261" r:id="rId9"/>
    <p:sldId id="263" r:id="rId10"/>
    <p:sldId id="267" r:id="rId11"/>
    <p:sldId id="278" r:id="rId12"/>
    <p:sldId id="279" r:id="rId13"/>
    <p:sldId id="269" r:id="rId14"/>
    <p:sldId id="271" r:id="rId15"/>
    <p:sldId id="272" r:id="rId16"/>
    <p:sldId id="274" r:id="rId17"/>
    <p:sldId id="275" r:id="rId18"/>
    <p:sldId id="286" r:id="rId19"/>
    <p:sldId id="287" r:id="rId20"/>
    <p:sldId id="282" r:id="rId21"/>
    <p:sldId id="288" r:id="rId22"/>
    <p:sldId id="283" r:id="rId23"/>
    <p:sldId id="277" r:id="rId24"/>
    <p:sldId id="284" r:id="rId25"/>
    <p:sldId id="292" r:id="rId26"/>
    <p:sldId id="293" r:id="rId27"/>
    <p:sldId id="285" r:id="rId28"/>
    <p:sldId id="289" r:id="rId29"/>
    <p:sldId id="291" r:id="rId30"/>
    <p:sldId id="301" r:id="rId31"/>
    <p:sldId id="300" r:id="rId32"/>
    <p:sldId id="302" r:id="rId33"/>
    <p:sldId id="303" r:id="rId34"/>
    <p:sldId id="304" r:id="rId35"/>
    <p:sldId id="305" r:id="rId36"/>
    <p:sldId id="306" r:id="rId37"/>
    <p:sldId id="307" r:id="rId38"/>
    <p:sldId id="308"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a:solidFill>
                <a:prstClr val="white"/>
              </a:solidFill>
            </a:endParaRPr>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547B131E-6003-4397-BCB4-EDFC2C040D54}" type="datetimeFigureOut">
              <a:rPr lang="en-US" smtClean="0"/>
              <a:pPr/>
              <a:t>4/11/2014</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solidFill>
                <a:srgbClr val="2DA2BF">
                  <a:tint val="20000"/>
                </a:srgbClr>
              </a:solidFill>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AAA2DABD-589C-4EFF-93EC-F56193BD35D3}" type="slidenum">
              <a:rPr lang="en-US" smtClean="0"/>
              <a:pPr/>
              <a:t>‹#›</a:t>
            </a:fld>
            <a:endParaRPr lang="en-US"/>
          </a:p>
        </p:txBody>
      </p:sp>
    </p:spTree>
    <p:extLst>
      <p:ext uri="{BB962C8B-B14F-4D97-AF65-F5344CB8AC3E}">
        <p14:creationId xmlns:p14="http://schemas.microsoft.com/office/powerpoint/2010/main" val="1000942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7B131E-6003-4397-BCB4-EDFC2C040D54}" type="datetimeFigureOut">
              <a:rPr lang="en-US" smtClean="0">
                <a:solidFill>
                  <a:prstClr val="black"/>
                </a:solidFill>
              </a:rPr>
              <a:pPr/>
              <a:t>4/11/2014</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AAA2DABD-589C-4EFF-93EC-F56193BD35D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638953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7B131E-6003-4397-BCB4-EDFC2C040D54}" type="datetimeFigureOut">
              <a:rPr lang="en-US" smtClean="0">
                <a:solidFill>
                  <a:prstClr val="black"/>
                </a:solidFill>
              </a:rPr>
              <a:pPr/>
              <a:t>4/11/2014</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AAA2DABD-589C-4EFF-93EC-F56193BD35D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708191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47B131E-6003-4397-BCB4-EDFC2C040D54}" type="datetimeFigureOut">
              <a:rPr lang="en-US" smtClean="0">
                <a:solidFill>
                  <a:prstClr val="black"/>
                </a:solidFill>
              </a:rPr>
              <a:pPr/>
              <a:t>4/11/2014</a:t>
            </a:fld>
            <a:endParaRPr lang="en-US">
              <a:solidFill>
                <a:prstClr val="black"/>
              </a:solidFill>
            </a:endParaRPr>
          </a:p>
        </p:txBody>
      </p:sp>
      <p:sp>
        <p:nvSpPr>
          <p:cNvPr id="5" name="Footer Placeholder 4"/>
          <p:cNvSpPr>
            <a:spLocks noGrp="1"/>
          </p:cNvSpPr>
          <p:nvPr>
            <p:ph type="ftr" sz="quarter" idx="11"/>
          </p:nvPr>
        </p:nvSpPr>
        <p:spPr/>
        <p:txBody>
          <a:bodyPr/>
          <a:lstStyle>
            <a:extLst/>
          </a:lstStyle>
          <a:p>
            <a:endParaRPr lang="en-US">
              <a:solidFill>
                <a:prstClr val="black"/>
              </a:solidFill>
            </a:endParaRPr>
          </a:p>
        </p:txBody>
      </p:sp>
      <p:sp>
        <p:nvSpPr>
          <p:cNvPr id="6" name="Slide Number Placeholder 5"/>
          <p:cNvSpPr>
            <a:spLocks noGrp="1"/>
          </p:cNvSpPr>
          <p:nvPr>
            <p:ph type="sldNum" sz="quarter" idx="12"/>
          </p:nvPr>
        </p:nvSpPr>
        <p:spPr/>
        <p:txBody>
          <a:bodyPr/>
          <a:lstStyle>
            <a:extLst/>
          </a:lstStyle>
          <a:p>
            <a:fld id="{AAA2DABD-589C-4EFF-93EC-F56193BD35D3}" type="slidenum">
              <a:rPr lang="en-US" smtClean="0">
                <a:solidFill>
                  <a:prstClr val="black"/>
                </a:solidFill>
              </a:rPr>
              <a:pPr/>
              <a:t>‹#›</a:t>
            </a:fld>
            <a:endParaRPr lang="en-US">
              <a:solidFill>
                <a:prstClr val="black"/>
              </a:solidFill>
            </a:endParaRPr>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24350434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47B131E-6003-4397-BCB4-EDFC2C040D54}" type="datetimeFigureOut">
              <a:rPr lang="en-US" smtClean="0">
                <a:solidFill>
                  <a:prstClr val="white"/>
                </a:solidFill>
              </a:rPr>
              <a:pPr/>
              <a:t>4/11/2014</a:t>
            </a:fld>
            <a:endParaRPr lang="en-US">
              <a:solidFill>
                <a:prstClr val="white"/>
              </a:solidFill>
            </a:endParaRPr>
          </a:p>
        </p:txBody>
      </p:sp>
      <p:sp>
        <p:nvSpPr>
          <p:cNvPr id="5" name="Footer Placeholder 4"/>
          <p:cNvSpPr>
            <a:spLocks noGrp="1"/>
          </p:cNvSpPr>
          <p:nvPr>
            <p:ph type="ftr" sz="quarter" idx="11"/>
          </p:nvPr>
        </p:nvSpPr>
        <p:spPr/>
        <p:txBody>
          <a:bodyPr/>
          <a:lstStyle>
            <a:extLst/>
          </a:lstStyle>
          <a:p>
            <a:endParaRPr lang="en-US">
              <a:solidFill>
                <a:prstClr val="white"/>
              </a:solidFill>
            </a:endParaRPr>
          </a:p>
        </p:txBody>
      </p:sp>
      <p:sp>
        <p:nvSpPr>
          <p:cNvPr id="6" name="Slide Number Placeholder 5"/>
          <p:cNvSpPr>
            <a:spLocks noGrp="1"/>
          </p:cNvSpPr>
          <p:nvPr>
            <p:ph type="sldNum" sz="quarter" idx="12"/>
          </p:nvPr>
        </p:nvSpPr>
        <p:spPr/>
        <p:txBody>
          <a:bodyPr/>
          <a:lstStyle>
            <a:extLst/>
          </a:lstStyle>
          <a:p>
            <a:fld id="{AAA2DABD-589C-4EFF-93EC-F56193BD35D3}" type="slidenum">
              <a:rPr lang="en-US" smtClean="0">
                <a:solidFill>
                  <a:prstClr val="white"/>
                </a:solidFill>
              </a:rPr>
              <a:pPr/>
              <a:t>‹#›</a:t>
            </a:fld>
            <a:endParaRPr lang="en-US">
              <a:solidFill>
                <a:prstClr val="white"/>
              </a:solidFill>
            </a:endParaRP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354011177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47B131E-6003-4397-BCB4-EDFC2C040D54}" type="datetimeFigureOut">
              <a:rPr lang="en-US" smtClean="0">
                <a:solidFill>
                  <a:prstClr val="white"/>
                </a:solidFill>
              </a:rPr>
              <a:pPr/>
              <a:t>4/11/2014</a:t>
            </a:fld>
            <a:endParaRPr lang="en-US">
              <a:solidFill>
                <a:prstClr val="white"/>
              </a:solidFill>
            </a:endParaRPr>
          </a:p>
        </p:txBody>
      </p:sp>
      <p:sp>
        <p:nvSpPr>
          <p:cNvPr id="6" name="Footer Placeholder 5"/>
          <p:cNvSpPr>
            <a:spLocks noGrp="1"/>
          </p:cNvSpPr>
          <p:nvPr>
            <p:ph type="ftr" sz="quarter" idx="11"/>
          </p:nvPr>
        </p:nvSpPr>
        <p:spPr/>
        <p:txBody>
          <a:bodyPr/>
          <a:lstStyle>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extLst/>
          </a:lstStyle>
          <a:p>
            <a:fld id="{AAA2DABD-589C-4EFF-93EC-F56193BD35D3}" type="slidenum">
              <a:rPr lang="en-US" smtClean="0">
                <a:solidFill>
                  <a:prstClr val="white"/>
                </a:solidFill>
              </a:rPr>
              <a:pPr/>
              <a:t>‹#›</a:t>
            </a:fld>
            <a:endParaRPr lang="en-US">
              <a:solidFill>
                <a:prstClr val="white"/>
              </a:solidFill>
            </a:endParaRPr>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796732339"/>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47B131E-6003-4397-BCB4-EDFC2C040D54}" type="datetimeFigureOut">
              <a:rPr lang="en-US" smtClean="0">
                <a:solidFill>
                  <a:prstClr val="black"/>
                </a:solidFill>
              </a:rPr>
              <a:pPr/>
              <a:t>4/11/2014</a:t>
            </a:fld>
            <a:endParaRPr lang="en-US">
              <a:solidFill>
                <a:prstClr val="black"/>
              </a:solidFill>
            </a:endParaRPr>
          </a:p>
        </p:txBody>
      </p:sp>
      <p:sp>
        <p:nvSpPr>
          <p:cNvPr id="8" name="Footer Placeholder 7"/>
          <p:cNvSpPr>
            <a:spLocks noGrp="1"/>
          </p:cNvSpPr>
          <p:nvPr>
            <p:ph type="ftr" sz="quarter" idx="11"/>
          </p:nvPr>
        </p:nvSpPr>
        <p:spPr/>
        <p:txBody>
          <a:bodyPr/>
          <a:lstStyle>
            <a:extLst/>
          </a:lstStyle>
          <a:p>
            <a:endParaRPr lang="en-US">
              <a:solidFill>
                <a:prstClr val="black"/>
              </a:solidFill>
            </a:endParaRPr>
          </a:p>
        </p:txBody>
      </p:sp>
      <p:sp>
        <p:nvSpPr>
          <p:cNvPr id="9" name="Slide Number Placeholder 8"/>
          <p:cNvSpPr>
            <a:spLocks noGrp="1"/>
          </p:cNvSpPr>
          <p:nvPr>
            <p:ph type="sldNum" sz="quarter" idx="12"/>
          </p:nvPr>
        </p:nvSpPr>
        <p:spPr/>
        <p:txBody>
          <a:bodyPr/>
          <a:lstStyle>
            <a:extLst/>
          </a:lstStyle>
          <a:p>
            <a:fld id="{AAA2DABD-589C-4EFF-93EC-F56193BD35D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134548836"/>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547B131E-6003-4397-BCB4-EDFC2C040D54}" type="datetimeFigureOut">
              <a:rPr lang="en-US" smtClean="0">
                <a:solidFill>
                  <a:prstClr val="white"/>
                </a:solidFill>
              </a:rPr>
              <a:pPr/>
              <a:t>4/11/2014</a:t>
            </a:fld>
            <a:endParaRPr lang="en-US">
              <a:solidFill>
                <a:prstClr val="white"/>
              </a:solidFill>
            </a:endParaRPr>
          </a:p>
        </p:txBody>
      </p:sp>
      <p:sp>
        <p:nvSpPr>
          <p:cNvPr id="4" name="Footer Placeholder 3"/>
          <p:cNvSpPr>
            <a:spLocks noGrp="1"/>
          </p:cNvSpPr>
          <p:nvPr>
            <p:ph type="ftr" sz="quarter" idx="11"/>
          </p:nvPr>
        </p:nvSpPr>
        <p:spPr/>
        <p:txBody>
          <a:bodyPr/>
          <a:lstStyle>
            <a:extLst/>
          </a:lstStyle>
          <a:p>
            <a:endParaRPr lang="en-US">
              <a:solidFill>
                <a:prstClr val="white"/>
              </a:solidFill>
            </a:endParaRPr>
          </a:p>
        </p:txBody>
      </p:sp>
      <p:sp>
        <p:nvSpPr>
          <p:cNvPr id="5" name="Slide Number Placeholder 4"/>
          <p:cNvSpPr>
            <a:spLocks noGrp="1"/>
          </p:cNvSpPr>
          <p:nvPr>
            <p:ph type="sldNum" sz="quarter" idx="12"/>
          </p:nvPr>
        </p:nvSpPr>
        <p:spPr/>
        <p:txBody>
          <a:bodyPr/>
          <a:lstStyle>
            <a:extLst/>
          </a:lstStyle>
          <a:p>
            <a:fld id="{AAA2DABD-589C-4EFF-93EC-F56193BD35D3}" type="slidenum">
              <a:rPr lang="en-US" smtClean="0">
                <a:solidFill>
                  <a:prstClr val="white"/>
                </a:solidFill>
              </a:rPr>
              <a:pPr/>
              <a:t>‹#›</a:t>
            </a:fld>
            <a:endParaRPr lang="en-US">
              <a:solidFill>
                <a:prstClr val="white"/>
              </a:solidFill>
            </a:endParaRPr>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extLst>
      <p:ext uri="{BB962C8B-B14F-4D97-AF65-F5344CB8AC3E}">
        <p14:creationId xmlns:p14="http://schemas.microsoft.com/office/powerpoint/2010/main" val="155198487"/>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47B131E-6003-4397-BCB4-EDFC2C040D54}" type="datetimeFigureOut">
              <a:rPr lang="en-US" smtClean="0">
                <a:solidFill>
                  <a:prstClr val="black"/>
                </a:solidFill>
              </a:rPr>
              <a:pPr/>
              <a:t>4/11/2014</a:t>
            </a:fld>
            <a:endParaRPr lang="en-US">
              <a:solidFill>
                <a:prstClr val="black"/>
              </a:solidFill>
            </a:endParaRPr>
          </a:p>
        </p:txBody>
      </p:sp>
      <p:sp>
        <p:nvSpPr>
          <p:cNvPr id="3" name="Footer Placeholder 2"/>
          <p:cNvSpPr>
            <a:spLocks noGrp="1"/>
          </p:cNvSpPr>
          <p:nvPr>
            <p:ph type="ftr" sz="quarter" idx="11"/>
          </p:nvPr>
        </p:nvSpPr>
        <p:spPr/>
        <p:txBody>
          <a:bodyPr/>
          <a:lstStyle>
            <a:extLst/>
          </a:lstStyle>
          <a:p>
            <a:endParaRPr lang="en-US">
              <a:solidFill>
                <a:prstClr val="black"/>
              </a:solidFill>
            </a:endParaRPr>
          </a:p>
        </p:txBody>
      </p:sp>
      <p:sp>
        <p:nvSpPr>
          <p:cNvPr id="4" name="Slide Number Placeholder 3"/>
          <p:cNvSpPr>
            <a:spLocks noGrp="1"/>
          </p:cNvSpPr>
          <p:nvPr>
            <p:ph type="sldNum" sz="quarter" idx="12"/>
          </p:nvPr>
        </p:nvSpPr>
        <p:spPr/>
        <p:txBody>
          <a:bodyPr/>
          <a:lstStyle>
            <a:extLst/>
          </a:lstStyle>
          <a:p>
            <a:fld id="{AAA2DABD-589C-4EFF-93EC-F56193BD35D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2828010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547B131E-6003-4397-BCB4-EDFC2C040D54}" type="datetimeFigureOut">
              <a:rPr lang="en-US" smtClean="0">
                <a:solidFill>
                  <a:prstClr val="black"/>
                </a:solidFill>
              </a:rPr>
              <a:pPr/>
              <a:t>4/11/2014</a:t>
            </a:fld>
            <a:endParaRPr lang="en-US">
              <a:solidFill>
                <a:prstClr val="black"/>
              </a:solidFill>
            </a:endParaRPr>
          </a:p>
        </p:txBody>
      </p:sp>
      <p:sp>
        <p:nvSpPr>
          <p:cNvPr id="6" name="Footer Placeholder 5"/>
          <p:cNvSpPr>
            <a:spLocks noGrp="1"/>
          </p:cNvSpPr>
          <p:nvPr>
            <p:ph type="ftr" sz="quarter" idx="11"/>
          </p:nvPr>
        </p:nvSpPr>
        <p:spPr/>
        <p:txBody>
          <a:bodyPr/>
          <a:lstStyle>
            <a:extLst/>
          </a:lstStyle>
          <a:p>
            <a:endParaRPr lang="en-US">
              <a:solidFill>
                <a:prstClr val="black"/>
              </a:solidFill>
            </a:endParaRPr>
          </a:p>
        </p:txBody>
      </p:sp>
      <p:sp>
        <p:nvSpPr>
          <p:cNvPr id="7" name="Slide Number Placeholder 6"/>
          <p:cNvSpPr>
            <a:spLocks noGrp="1"/>
          </p:cNvSpPr>
          <p:nvPr>
            <p:ph type="sldNum" sz="quarter" idx="12"/>
          </p:nvPr>
        </p:nvSpPr>
        <p:spPr/>
        <p:txBody>
          <a:bodyPr/>
          <a:lstStyle>
            <a:extLst/>
          </a:lstStyle>
          <a:p>
            <a:fld id="{AAA2DABD-589C-4EFF-93EC-F56193BD35D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04936581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547B131E-6003-4397-BCB4-EDFC2C040D54}" type="datetimeFigureOut">
              <a:rPr lang="en-US" smtClean="0">
                <a:solidFill>
                  <a:prstClr val="white"/>
                </a:solidFill>
              </a:rPr>
              <a:pPr/>
              <a:t>4/11/2014</a:t>
            </a:fld>
            <a:endParaRPr lang="en-US">
              <a:solidFill>
                <a:prstClr val="white"/>
              </a:solidFill>
            </a:endParaRP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solidFill>
                <a:prstClr val="white"/>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AAA2DABD-589C-4EFF-93EC-F56193BD35D3}" type="slidenum">
              <a:rPr lang="en-US" smtClean="0">
                <a:solidFill>
                  <a:prstClr val="white"/>
                </a:solidFill>
              </a:rPr>
              <a:pPr/>
              <a:t>‹#›</a:t>
            </a:fld>
            <a:endParaRPr lang="en-US">
              <a:solidFill>
                <a:prstClr val="white"/>
              </a:solidFill>
            </a:endParaRP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white"/>
              </a:solidFill>
            </a:endParaRPr>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endParaRPr lang="en-US">
              <a:solidFill>
                <a:prstClr val="white"/>
              </a:solidFill>
            </a:endParaRPr>
          </a:p>
        </p:txBody>
      </p:sp>
    </p:spTree>
    <p:extLst>
      <p:ext uri="{BB962C8B-B14F-4D97-AF65-F5344CB8AC3E}">
        <p14:creationId xmlns:p14="http://schemas.microsoft.com/office/powerpoint/2010/main" val="3860064631"/>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lang="en-US">
              <a:solidFill>
                <a:prstClr val="black"/>
              </a:solidFill>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47B131E-6003-4397-BCB4-EDFC2C040D54}" type="datetimeFigureOut">
              <a:rPr lang="en-US" smtClean="0">
                <a:solidFill>
                  <a:prstClr val="black"/>
                </a:solidFill>
              </a:rPr>
              <a:pPr/>
              <a:t>4/11/2014</a:t>
            </a:fld>
            <a:endParaRPr lang="en-US">
              <a:solidFill>
                <a:prstClr val="black"/>
              </a:solidFill>
            </a:endParaRP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solidFill>
                <a:prstClr val="black"/>
              </a:solidFill>
            </a:endParaRP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AAA2DABD-589C-4EFF-93EC-F56193BD35D3}"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8424302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volcanoes.usgs.gov/hazards/ga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www.google.com/url?sa=i&amp;rct=j&amp;q=&amp;esrc=s&amp;source=images&amp;cd=&amp;cad=rja&amp;uact=8&amp;docid=KNRSyhNMI_1LrM&amp;tbnid=t386bMpgCFBOIM:&amp;ved=0CAYQjRw&amp;url=http://www.camfil.us/Products/HEPA--ULPA-Filters/Panel-filters/XS-Absolute-en-US/&amp;ei=P8EhU9rmKKKe0AGH6YG4DA&amp;bvm=bv.62922401,d.dmQ&amp;psig=AFQjCNGSFvF9MvgBm4_EJldOodfc40p0xw&amp;ust=1394807450326900" TargetMode="External"/><Relationship Id="rId7" Type="http://schemas.openxmlformats.org/officeDocument/2006/relationships/hyperlink" Target="http://www.google.com/url?sa=i&amp;rct=j&amp;q=&amp;esrc=s&amp;source=images&amp;cd=&amp;cad=rja&amp;uact=8&amp;docid=ce7LXZBuclVZiM&amp;tbnid=k28s6SBDkuQMIM:&amp;ved=0CAYQjRw&amp;url=http://www.jondon.com/parts/filters-1.html?jd_category=3374&amp;ei=p8EhU6fBCue50AHt-4HQCQ&amp;bvm=bv.62922401,d.dmQ&amp;psig=AFQjCNHsDkQ5_3QBhp8LOmUC494Av554ag&amp;ust=1394807574621502" TargetMode="External"/><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hyperlink" Target="http://www.google.com/url?sa=i&amp;rct=j&amp;q=&amp;esrc=s&amp;source=images&amp;cd=&amp;cad=rja&amp;uact=8&amp;docid=gtBc6IWImXHDwM&amp;tbnid=gAF_TWQp-MJipM:&amp;ved=0CAYQjRw&amp;url=http://ecomfort.com/alpha-2000-24-x-24-x-115-high-capacity-hepa-filter-pureform-style-9999-efficiency-91348.html&amp;ei=ecEhU5_SHZSs0AGuh4DoAQ&amp;bvm=bv.62922401,d.dmQ&amp;psig=AFQjCNFzKW8PRvBXPpqKVAPqUA1Oy_QV2Q&amp;ust=1394807520326847" TargetMode="External"/><Relationship Id="rId10" Type="http://schemas.openxmlformats.org/officeDocument/2006/relationships/image" Target="../media/image11.gif"/><Relationship Id="rId4" Type="http://schemas.openxmlformats.org/officeDocument/2006/relationships/image" Target="../media/image8.jpeg"/><Relationship Id="rId9" Type="http://schemas.openxmlformats.org/officeDocument/2006/relationships/hyperlink" Target="http://www.google.com/url?sa=i&amp;rct=j&amp;q=&amp;esrc=s&amp;source=images&amp;cd=&amp;cad=rja&amp;uact=8&amp;docid=cl-Ge0epVefnaM&amp;tbnid=bVfs5uaJFlVwbM:&amp;ved=0CAYQjRw&amp;url=http://www.hot-melt-glue.com/industry_list.asp?cid=8&amp;ciid=28&amp;ei=38EhU_utJZDq0QH4qoDwDg&amp;bvm=bv.62922401,d.dmQ&amp;psig=AFQjCNHjhA5oKOu13NufV6h3suB1v_tPXA&amp;ust=1394807642770442"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Evolution and Improvements of Air Filtration</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t>Brant Oldewage CAFS</a:t>
            </a:r>
          </a:p>
          <a:p>
            <a:r>
              <a:rPr lang="en-US" dirty="0" smtClean="0"/>
              <a:t>Flanders Corporation</a:t>
            </a:r>
          </a:p>
          <a:p>
            <a:r>
              <a:rPr lang="en-US" dirty="0" smtClean="0"/>
              <a:t>ASHME May 2, 2014</a:t>
            </a:r>
            <a:endParaRPr lang="en-US" dirty="0"/>
          </a:p>
        </p:txBody>
      </p:sp>
    </p:spTree>
    <p:extLst>
      <p:ext uri="{BB962C8B-B14F-4D97-AF65-F5344CB8AC3E}">
        <p14:creationId xmlns:p14="http://schemas.microsoft.com/office/powerpoint/2010/main" val="34429807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a:bodyPr>
          <a:lstStyle/>
          <a:p>
            <a:r>
              <a:rPr lang="en-US" dirty="0" smtClean="0"/>
              <a:t>Polyester Synthetic Media as an alternative to Glass</a:t>
            </a:r>
          </a:p>
          <a:p>
            <a:r>
              <a:rPr lang="en-US" dirty="0" smtClean="0"/>
              <a:t>Efficiencies due to media types and blends increased from 20%+ to 90%+</a:t>
            </a:r>
          </a:p>
          <a:p>
            <a:r>
              <a:rPr lang="en-US" dirty="0" smtClean="0"/>
              <a:t>Bag / Pocket filters:  Increased surface area, ease of installation</a:t>
            </a:r>
          </a:p>
          <a:p>
            <a:r>
              <a:rPr lang="en-US" dirty="0" smtClean="0"/>
              <a:t>Rigid Box Filters:  Media contained in a rigid box style filter.  </a:t>
            </a:r>
          </a:p>
        </p:txBody>
      </p:sp>
      <p:sp>
        <p:nvSpPr>
          <p:cNvPr id="3" name="Title 2"/>
          <p:cNvSpPr>
            <a:spLocks noGrp="1"/>
          </p:cNvSpPr>
          <p:nvPr>
            <p:ph type="title"/>
          </p:nvPr>
        </p:nvSpPr>
        <p:spPr>
          <a:xfrm>
            <a:off x="609600" y="228600"/>
            <a:ext cx="8229600" cy="1143000"/>
          </a:xfrm>
        </p:spPr>
        <p:txBody>
          <a:bodyPr>
            <a:normAutofit/>
          </a:bodyPr>
          <a:lstStyle/>
          <a:p>
            <a:pPr algn="ctr"/>
            <a:r>
              <a:rPr lang="en-US" sz="3200" dirty="0"/>
              <a:t>Basic – Medium </a:t>
            </a:r>
            <a:r>
              <a:rPr lang="en-US" sz="3200" dirty="0" smtClean="0"/>
              <a:t>Filtration: </a:t>
            </a:r>
            <a:r>
              <a:rPr lang="en-US" sz="3200" dirty="0"/>
              <a:t>Advancements from 1960’s thru today</a:t>
            </a:r>
          </a:p>
        </p:txBody>
      </p:sp>
    </p:spTree>
    <p:extLst>
      <p:ext uri="{BB962C8B-B14F-4D97-AF65-F5344CB8AC3E}">
        <p14:creationId xmlns:p14="http://schemas.microsoft.com/office/powerpoint/2010/main" val="22185516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Extended Surface Mini Pleat products with surface area exceeding 200 s/f.</a:t>
            </a:r>
          </a:p>
          <a:p>
            <a:r>
              <a:rPr lang="en-US" dirty="0" smtClean="0"/>
              <a:t>Initial Resistance (PD) clean @.25” in a 24x24x12 4-V configuration.</a:t>
            </a:r>
          </a:p>
          <a:p>
            <a:r>
              <a:rPr lang="en-US" dirty="0" smtClean="0"/>
              <a:t>Synthetic Media options in 2”, 4”, 6”, and 12” media packs with plastic frames.  </a:t>
            </a:r>
          </a:p>
        </p:txBody>
      </p:sp>
      <p:sp>
        <p:nvSpPr>
          <p:cNvPr id="3" name="Title 2"/>
          <p:cNvSpPr>
            <a:spLocks noGrp="1"/>
          </p:cNvSpPr>
          <p:nvPr>
            <p:ph type="title"/>
          </p:nvPr>
        </p:nvSpPr>
        <p:spPr/>
        <p:txBody>
          <a:bodyPr>
            <a:normAutofit/>
          </a:bodyPr>
          <a:lstStyle/>
          <a:p>
            <a:pPr algn="ctr"/>
            <a:r>
              <a:rPr lang="en-US" sz="3200" dirty="0"/>
              <a:t>Basic – Medium </a:t>
            </a:r>
            <a:r>
              <a:rPr lang="en-US" sz="3200" dirty="0" smtClean="0"/>
              <a:t>Filtration: </a:t>
            </a:r>
            <a:r>
              <a:rPr lang="en-US" sz="3200" dirty="0"/>
              <a:t>Advancements from 1960’s thru today</a:t>
            </a:r>
          </a:p>
        </p:txBody>
      </p:sp>
      <p:pic>
        <p:nvPicPr>
          <p:cNvPr id="5122" name="Picture 2" descr="C:\Users\boldewage\Pictures\SF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4041629"/>
            <a:ext cx="2971800" cy="235917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boldewage\Pictures\synth mini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1" y="4162856"/>
            <a:ext cx="2974830" cy="2237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1706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295400"/>
            <a:ext cx="8229600" cy="4525963"/>
          </a:xfrm>
        </p:spPr>
        <p:txBody>
          <a:bodyPr>
            <a:normAutofit fontScale="92500" lnSpcReduction="20000"/>
          </a:bodyPr>
          <a:lstStyle/>
          <a:p>
            <a:pPr algn="ctr"/>
            <a:endParaRPr lang="en-US" u="sng" dirty="0" smtClean="0"/>
          </a:p>
          <a:p>
            <a:pPr algn="ctr"/>
            <a:r>
              <a:rPr lang="en-US" u="sng" dirty="0" smtClean="0"/>
              <a:t>BENEFITS</a:t>
            </a:r>
          </a:p>
          <a:p>
            <a:pPr marL="109728" indent="0" algn="ctr">
              <a:buNone/>
            </a:pPr>
            <a:endParaRPr lang="en-US" u="sng" dirty="0" smtClean="0"/>
          </a:p>
          <a:p>
            <a:r>
              <a:rPr lang="en-US" dirty="0" smtClean="0"/>
              <a:t>Increased Surface Area (pleated and mini pleated)</a:t>
            </a:r>
          </a:p>
          <a:p>
            <a:r>
              <a:rPr lang="en-US" dirty="0" smtClean="0"/>
              <a:t>Lower </a:t>
            </a:r>
            <a:r>
              <a:rPr lang="en-US" dirty="0"/>
              <a:t>initial </a:t>
            </a:r>
            <a:r>
              <a:rPr lang="en-US" dirty="0" smtClean="0"/>
              <a:t>resistance</a:t>
            </a:r>
          </a:p>
          <a:p>
            <a:r>
              <a:rPr lang="en-US" dirty="0" smtClean="0"/>
              <a:t>Higher Dust Holding Capacity</a:t>
            </a:r>
          </a:p>
          <a:p>
            <a:r>
              <a:rPr lang="en-US" dirty="0" smtClean="0"/>
              <a:t>Synthetic Medias</a:t>
            </a:r>
          </a:p>
          <a:p>
            <a:r>
              <a:rPr lang="en-US" dirty="0" smtClean="0"/>
              <a:t>Energy Savings Products</a:t>
            </a:r>
          </a:p>
          <a:p>
            <a:r>
              <a:rPr lang="en-US" dirty="0" smtClean="0"/>
              <a:t>labor cost savings and disposal cost savings</a:t>
            </a:r>
          </a:p>
          <a:p>
            <a:r>
              <a:rPr lang="en-US" dirty="0"/>
              <a:t>As </a:t>
            </a:r>
            <a:r>
              <a:rPr lang="en-US" dirty="0" smtClean="0"/>
              <a:t>the need </a:t>
            </a:r>
            <a:r>
              <a:rPr lang="en-US" dirty="0"/>
              <a:t>for filtration improved, so did the </a:t>
            </a:r>
            <a:r>
              <a:rPr lang="en-US" dirty="0" smtClean="0"/>
              <a:t>requirements for a standardization </a:t>
            </a:r>
            <a:r>
              <a:rPr lang="en-US" dirty="0"/>
              <a:t>of the efficiencies and product </a:t>
            </a:r>
            <a:r>
              <a:rPr lang="en-US" dirty="0" smtClean="0"/>
              <a:t>classifications.</a:t>
            </a:r>
            <a:endParaRPr lang="en-US" dirty="0"/>
          </a:p>
          <a:p>
            <a:endParaRPr lang="en-US" dirty="0"/>
          </a:p>
          <a:p>
            <a:endParaRPr lang="en-US" dirty="0" smtClean="0"/>
          </a:p>
          <a:p>
            <a:endParaRPr lang="en-US" dirty="0"/>
          </a:p>
        </p:txBody>
      </p:sp>
      <p:sp>
        <p:nvSpPr>
          <p:cNvPr id="3" name="Title 2"/>
          <p:cNvSpPr>
            <a:spLocks noGrp="1"/>
          </p:cNvSpPr>
          <p:nvPr>
            <p:ph type="title"/>
          </p:nvPr>
        </p:nvSpPr>
        <p:spPr/>
        <p:txBody>
          <a:bodyPr>
            <a:normAutofit/>
          </a:bodyPr>
          <a:lstStyle/>
          <a:p>
            <a:pPr algn="ctr"/>
            <a:r>
              <a:rPr lang="en-US" sz="3200" dirty="0"/>
              <a:t>Basic – Medium </a:t>
            </a:r>
            <a:r>
              <a:rPr lang="en-US" sz="3200" dirty="0" smtClean="0"/>
              <a:t>Filtration: </a:t>
            </a:r>
            <a:r>
              <a:rPr lang="en-US" sz="3200" dirty="0"/>
              <a:t>Advancements from 1960’s thru today</a:t>
            </a:r>
          </a:p>
        </p:txBody>
      </p:sp>
    </p:spTree>
    <p:extLst>
      <p:ext uri="{BB962C8B-B14F-4D97-AF65-F5344CB8AC3E}">
        <p14:creationId xmlns:p14="http://schemas.microsoft.com/office/powerpoint/2010/main" val="32548407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endParaRPr lang="en-US" sz="1800" b="0" i="0" u="none" strike="noStrike" baseline="0" dirty="0" smtClean="0">
              <a:solidFill>
                <a:srgbClr val="000000"/>
              </a:solidFill>
              <a:latin typeface="Book Antiqua"/>
            </a:endParaRPr>
          </a:p>
          <a:p>
            <a:r>
              <a:rPr lang="en-US" sz="3000" b="0" i="0" u="none" strike="noStrike" baseline="0" dirty="0" smtClean="0">
                <a:solidFill>
                  <a:srgbClr val="000000"/>
                </a:solidFill>
                <a:latin typeface="Book Antiqua"/>
              </a:rPr>
              <a:t>NBS Dust Spot Test (from 1940’s) Intended to be an indication of removal of staining particles. </a:t>
            </a:r>
          </a:p>
          <a:p>
            <a:r>
              <a:rPr lang="en-US" sz="3000" b="0" i="0" u="none" strike="noStrike" baseline="0" dirty="0" smtClean="0">
                <a:solidFill>
                  <a:srgbClr val="000000"/>
                </a:solidFill>
                <a:latin typeface="Book Antiqua"/>
              </a:rPr>
              <a:t>HEPA paper targets placed upstream &amp; downstream of test filter </a:t>
            </a:r>
          </a:p>
          <a:p>
            <a:r>
              <a:rPr lang="en-US" sz="3000" b="0" i="0" u="none" strike="noStrike" baseline="0" dirty="0" smtClean="0">
                <a:solidFill>
                  <a:srgbClr val="000000"/>
                </a:solidFill>
                <a:latin typeface="Book Antiqua"/>
              </a:rPr>
              <a:t>Ambient atmospheric air challenge </a:t>
            </a:r>
          </a:p>
          <a:p>
            <a:r>
              <a:rPr lang="en-US" sz="3000" b="0" i="0" u="none" strike="noStrike" baseline="0" dirty="0" smtClean="0">
                <a:solidFill>
                  <a:srgbClr val="000000"/>
                </a:solidFill>
                <a:latin typeface="Book Antiqua"/>
              </a:rPr>
              <a:t>Adopted by ASHRAE 1968 into ASHRAE    Standard 52  </a:t>
            </a:r>
          </a:p>
          <a:p>
            <a:r>
              <a:rPr lang="en-US" sz="3000" b="0" i="0" u="none" strike="noStrike" baseline="0" dirty="0" smtClean="0">
                <a:solidFill>
                  <a:srgbClr val="000000"/>
                </a:solidFill>
                <a:latin typeface="Book Antiqua"/>
              </a:rPr>
              <a:t>Revised in 1976 into ASHRAE 52-76 </a:t>
            </a:r>
          </a:p>
          <a:p>
            <a:r>
              <a:rPr lang="en-US" sz="3000" b="0" i="0" u="none" strike="noStrike" baseline="0" dirty="0" smtClean="0">
                <a:solidFill>
                  <a:srgbClr val="000000"/>
                </a:solidFill>
                <a:latin typeface="Book Antiqua"/>
              </a:rPr>
              <a:t>Revised in 1992 into ASHRAE 52.1-1992  </a:t>
            </a:r>
          </a:p>
          <a:p>
            <a:r>
              <a:rPr lang="en-US" sz="3000" b="0" i="0" u="none" strike="noStrike" baseline="0" dirty="0" smtClean="0">
                <a:solidFill>
                  <a:srgbClr val="000000"/>
                </a:solidFill>
                <a:latin typeface="Book Antiqua"/>
              </a:rPr>
              <a:t>ASHRAE 52.2 started in 1992  </a:t>
            </a:r>
          </a:p>
          <a:p>
            <a:r>
              <a:rPr lang="en-US" sz="3000" b="0" i="0" u="none" strike="noStrike" baseline="0" dirty="0" smtClean="0">
                <a:solidFill>
                  <a:srgbClr val="000000"/>
                </a:solidFill>
                <a:latin typeface="Book Antiqua"/>
              </a:rPr>
              <a:t>The</a:t>
            </a:r>
            <a:r>
              <a:rPr lang="en-US" sz="3000" b="0" i="0" u="none" strike="noStrike" dirty="0" smtClean="0">
                <a:solidFill>
                  <a:srgbClr val="000000"/>
                </a:solidFill>
                <a:latin typeface="Book Antiqua"/>
              </a:rPr>
              <a:t> introduction of </a:t>
            </a:r>
            <a:r>
              <a:rPr lang="en-US" sz="3000" b="1" i="0" u="sng" strike="noStrike" dirty="0" smtClean="0">
                <a:solidFill>
                  <a:srgbClr val="000000"/>
                </a:solidFill>
                <a:latin typeface="Book Antiqua"/>
              </a:rPr>
              <a:t>MERV</a:t>
            </a:r>
            <a:r>
              <a:rPr lang="en-US" sz="3000" b="0" i="0" u="none" strike="noStrike" dirty="0" smtClean="0">
                <a:solidFill>
                  <a:srgbClr val="000000"/>
                </a:solidFill>
                <a:latin typeface="Book Antiqua"/>
              </a:rPr>
              <a:t>:  </a:t>
            </a:r>
            <a:r>
              <a:rPr lang="en-US" sz="3000" b="1" i="0" u="none" strike="noStrike" dirty="0" smtClean="0">
                <a:solidFill>
                  <a:srgbClr val="000000"/>
                </a:solidFill>
                <a:latin typeface="Book Antiqua"/>
              </a:rPr>
              <a:t>M</a:t>
            </a:r>
            <a:r>
              <a:rPr lang="en-US" sz="3000" b="0" i="0" u="none" strike="noStrike" dirty="0" smtClean="0">
                <a:solidFill>
                  <a:srgbClr val="000000"/>
                </a:solidFill>
                <a:latin typeface="Book Antiqua"/>
              </a:rPr>
              <a:t>inimum </a:t>
            </a:r>
            <a:r>
              <a:rPr lang="en-US" sz="3000" b="1" i="0" u="none" strike="noStrike" dirty="0" smtClean="0">
                <a:solidFill>
                  <a:srgbClr val="000000"/>
                </a:solidFill>
                <a:latin typeface="Book Antiqua"/>
              </a:rPr>
              <a:t>E</a:t>
            </a:r>
            <a:r>
              <a:rPr lang="en-US" sz="3000" b="0" i="0" u="none" strike="noStrike" dirty="0" smtClean="0">
                <a:solidFill>
                  <a:srgbClr val="000000"/>
                </a:solidFill>
                <a:latin typeface="Book Antiqua"/>
              </a:rPr>
              <a:t>fficiency </a:t>
            </a:r>
            <a:r>
              <a:rPr lang="en-US" sz="3000" b="1" i="0" u="none" strike="noStrike" dirty="0" smtClean="0">
                <a:solidFill>
                  <a:srgbClr val="000000"/>
                </a:solidFill>
                <a:latin typeface="Book Antiqua"/>
              </a:rPr>
              <a:t>R</a:t>
            </a:r>
            <a:r>
              <a:rPr lang="en-US" sz="3000" b="0" i="0" u="none" strike="noStrike" dirty="0" smtClean="0">
                <a:solidFill>
                  <a:srgbClr val="000000"/>
                </a:solidFill>
                <a:latin typeface="Book Antiqua"/>
              </a:rPr>
              <a:t>eporting </a:t>
            </a:r>
            <a:r>
              <a:rPr lang="en-US" sz="3000" b="1" i="0" u="none" strike="noStrike" dirty="0" smtClean="0">
                <a:solidFill>
                  <a:srgbClr val="000000"/>
                </a:solidFill>
                <a:latin typeface="Book Antiqua"/>
              </a:rPr>
              <a:t>V</a:t>
            </a:r>
            <a:r>
              <a:rPr lang="en-US" sz="3000" b="0" i="0" u="none" strike="noStrike" dirty="0" smtClean="0">
                <a:solidFill>
                  <a:srgbClr val="000000"/>
                </a:solidFill>
                <a:latin typeface="Book Antiqua"/>
              </a:rPr>
              <a:t>alue</a:t>
            </a:r>
            <a:endParaRPr lang="en-US" sz="3000" b="0" i="0" u="none" strike="noStrike" baseline="0" dirty="0" smtClean="0">
              <a:solidFill>
                <a:srgbClr val="000000"/>
              </a:solidFill>
              <a:latin typeface="Book Antiqua"/>
            </a:endParaRPr>
          </a:p>
          <a:p>
            <a:endParaRPr lang="en-US" dirty="0"/>
          </a:p>
        </p:txBody>
      </p:sp>
      <p:sp>
        <p:nvSpPr>
          <p:cNvPr id="2" name="Title 1"/>
          <p:cNvSpPr>
            <a:spLocks noGrp="1"/>
          </p:cNvSpPr>
          <p:nvPr>
            <p:ph type="title"/>
          </p:nvPr>
        </p:nvSpPr>
        <p:spPr/>
        <p:txBody>
          <a:bodyPr/>
          <a:lstStyle/>
          <a:p>
            <a:r>
              <a:rPr lang="en-US" dirty="0" smtClean="0"/>
              <a:t>ASHRAE 52.1 to 52.2 History</a:t>
            </a:r>
            <a:endParaRPr lang="en-US" dirty="0"/>
          </a:p>
        </p:txBody>
      </p:sp>
    </p:spTree>
    <p:extLst>
      <p:ext uri="{BB962C8B-B14F-4D97-AF65-F5344CB8AC3E}">
        <p14:creationId xmlns:p14="http://schemas.microsoft.com/office/powerpoint/2010/main" val="41948858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endParaRPr lang="en-US" sz="1800" b="0" i="0" u="none" strike="noStrike" baseline="0" dirty="0" smtClean="0">
              <a:solidFill>
                <a:srgbClr val="000000"/>
              </a:solidFill>
              <a:latin typeface="Book Antiqua"/>
            </a:endParaRPr>
          </a:p>
          <a:p>
            <a:r>
              <a:rPr lang="en-US" sz="2800" b="0" i="0" u="none" strike="noStrike" baseline="0" dirty="0" smtClean="0">
                <a:solidFill>
                  <a:srgbClr val="000000"/>
                </a:solidFill>
                <a:latin typeface="Book Antiqua"/>
              </a:rPr>
              <a:t>ASHRAE 52.2-1999 Particle size efficiency test method </a:t>
            </a:r>
          </a:p>
          <a:p>
            <a:r>
              <a:rPr lang="en-US" sz="2800" b="0" i="0" u="none" strike="noStrike" baseline="0" dirty="0" smtClean="0">
                <a:solidFill>
                  <a:srgbClr val="000000"/>
                </a:solidFill>
                <a:latin typeface="Book Antiqua"/>
              </a:rPr>
              <a:t>ASHRAE 52.2-2007 minor rewrite </a:t>
            </a:r>
          </a:p>
          <a:p>
            <a:r>
              <a:rPr lang="en-US" sz="2800" b="0" i="0" u="none" strike="noStrike" baseline="0" dirty="0" smtClean="0">
                <a:solidFill>
                  <a:srgbClr val="000000"/>
                </a:solidFill>
                <a:latin typeface="Book Antiqua"/>
              </a:rPr>
              <a:t>ASHRAE 52.2-2007 B published in 2008 </a:t>
            </a:r>
          </a:p>
          <a:p>
            <a:r>
              <a:rPr lang="en-US" sz="2800" b="0" i="0" u="none" strike="noStrike" baseline="0" dirty="0" smtClean="0">
                <a:solidFill>
                  <a:srgbClr val="000000"/>
                </a:solidFill>
                <a:latin typeface="Book Antiqua"/>
              </a:rPr>
              <a:t>Added DHC</a:t>
            </a:r>
            <a:r>
              <a:rPr lang="en-US" sz="2800" b="0" i="0" u="none" strike="noStrike" dirty="0" smtClean="0">
                <a:solidFill>
                  <a:srgbClr val="000000"/>
                </a:solidFill>
                <a:latin typeface="Book Antiqua"/>
              </a:rPr>
              <a:t> Dust Holding Capacity and </a:t>
            </a:r>
            <a:r>
              <a:rPr lang="en-US" sz="2800" b="0" i="0" u="none" strike="noStrike" baseline="0" dirty="0" smtClean="0">
                <a:solidFill>
                  <a:srgbClr val="000000"/>
                </a:solidFill>
                <a:latin typeface="Book Antiqua"/>
              </a:rPr>
              <a:t> Arrestance.</a:t>
            </a:r>
          </a:p>
          <a:p>
            <a:r>
              <a:rPr lang="en-US" sz="2800" b="0" i="0" u="none" strike="noStrike" baseline="0" dirty="0" smtClean="0">
                <a:solidFill>
                  <a:srgbClr val="000000"/>
                </a:solidFill>
                <a:latin typeface="Book Antiqua"/>
              </a:rPr>
              <a:t>Allowed for the withdrawal of ASHRAE 52.1-1992 </a:t>
            </a:r>
          </a:p>
          <a:p>
            <a:endParaRPr lang="en-US" b="0" i="0" u="none" strike="noStrike" baseline="0" dirty="0" smtClean="0">
              <a:solidFill>
                <a:srgbClr val="000000"/>
              </a:solidFill>
              <a:latin typeface="Book Antiqua"/>
            </a:endParaRPr>
          </a:p>
          <a:p>
            <a:endParaRPr lang="en-US" dirty="0"/>
          </a:p>
        </p:txBody>
      </p:sp>
      <p:sp>
        <p:nvSpPr>
          <p:cNvPr id="2" name="Title 1"/>
          <p:cNvSpPr>
            <a:spLocks noGrp="1"/>
          </p:cNvSpPr>
          <p:nvPr>
            <p:ph type="title"/>
          </p:nvPr>
        </p:nvSpPr>
        <p:spPr/>
        <p:txBody>
          <a:bodyPr/>
          <a:lstStyle/>
          <a:p>
            <a:r>
              <a:rPr lang="en-US" dirty="0"/>
              <a:t>ASHRAE 52.1 to 52.2 History</a:t>
            </a:r>
          </a:p>
        </p:txBody>
      </p:sp>
    </p:spTree>
    <p:extLst>
      <p:ext uri="{BB962C8B-B14F-4D97-AF65-F5344CB8AC3E}">
        <p14:creationId xmlns:p14="http://schemas.microsoft.com/office/powerpoint/2010/main" val="26885046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ASHRAE 52.2 Appendix J Added 2008</a:t>
            </a:r>
          </a:p>
          <a:p>
            <a:r>
              <a:rPr lang="en-US" dirty="0" smtClean="0"/>
              <a:t>Conditioning step for the 52.2 standard</a:t>
            </a:r>
          </a:p>
          <a:p>
            <a:r>
              <a:rPr lang="en-US" dirty="0" smtClean="0"/>
              <a:t>Method </a:t>
            </a:r>
            <a:r>
              <a:rPr lang="en-US" dirty="0"/>
              <a:t>of identification of the drop in filter </a:t>
            </a:r>
            <a:r>
              <a:rPr lang="en-US" dirty="0" smtClean="0"/>
              <a:t>efficiency.</a:t>
            </a:r>
            <a:endParaRPr lang="en-US" dirty="0"/>
          </a:p>
          <a:p>
            <a:r>
              <a:rPr lang="en-US" dirty="0" smtClean="0"/>
              <a:t>The </a:t>
            </a:r>
            <a:r>
              <a:rPr lang="en-US" dirty="0"/>
              <a:t>reported value per Appendix J would be referred to as </a:t>
            </a:r>
            <a:r>
              <a:rPr lang="en-US" b="1" dirty="0"/>
              <a:t>MERV ‘A</a:t>
            </a:r>
            <a:r>
              <a:rPr lang="en-US" dirty="0"/>
              <a:t>.’ </a:t>
            </a:r>
            <a:endParaRPr lang="en-US" dirty="0" smtClean="0"/>
          </a:p>
          <a:p>
            <a:r>
              <a:rPr lang="en-US" dirty="0" smtClean="0"/>
              <a:t>Filters </a:t>
            </a:r>
            <a:r>
              <a:rPr lang="en-US" dirty="0"/>
              <a:t>tested per Standard 52.2 with Appendix J option would have </a:t>
            </a:r>
            <a:r>
              <a:rPr lang="en-US" dirty="0" smtClean="0"/>
              <a:t>both MERV </a:t>
            </a:r>
            <a:r>
              <a:rPr lang="en-US" dirty="0"/>
              <a:t>and a MERV ‘A’ reported </a:t>
            </a:r>
            <a:r>
              <a:rPr lang="en-US" dirty="0" smtClean="0"/>
              <a:t>value.</a:t>
            </a:r>
            <a:endParaRPr lang="en-US" dirty="0"/>
          </a:p>
        </p:txBody>
      </p:sp>
      <p:sp>
        <p:nvSpPr>
          <p:cNvPr id="3" name="Title 2"/>
          <p:cNvSpPr>
            <a:spLocks noGrp="1"/>
          </p:cNvSpPr>
          <p:nvPr>
            <p:ph type="title"/>
          </p:nvPr>
        </p:nvSpPr>
        <p:spPr/>
        <p:txBody>
          <a:bodyPr/>
          <a:lstStyle/>
          <a:p>
            <a:r>
              <a:rPr lang="en-US" dirty="0"/>
              <a:t>ASHRAE </a:t>
            </a:r>
            <a:r>
              <a:rPr lang="en-US" dirty="0" smtClean="0"/>
              <a:t>52.1 to 52.2 </a:t>
            </a:r>
            <a:r>
              <a:rPr lang="en-US" dirty="0"/>
              <a:t>History</a:t>
            </a:r>
          </a:p>
        </p:txBody>
      </p:sp>
    </p:spTree>
    <p:extLst>
      <p:ext uri="{BB962C8B-B14F-4D97-AF65-F5344CB8AC3E}">
        <p14:creationId xmlns:p14="http://schemas.microsoft.com/office/powerpoint/2010/main" val="12706037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6246" t="7143" r="6452" b="25714"/>
          <a:stretch/>
        </p:blipFill>
        <p:spPr>
          <a:xfrm>
            <a:off x="1295400" y="75252"/>
            <a:ext cx="6738257" cy="6706548"/>
          </a:xfrm>
          <a:prstGeom prst="rect">
            <a:avLst/>
          </a:prstGeom>
        </p:spPr>
      </p:pic>
    </p:spTree>
    <p:extLst>
      <p:ext uri="{BB962C8B-B14F-4D97-AF65-F5344CB8AC3E}">
        <p14:creationId xmlns:p14="http://schemas.microsoft.com/office/powerpoint/2010/main" val="24304824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MERV chart with 52.2 and 52.1</a:t>
            </a:r>
            <a:endParaRPr lang="en-US" dirty="0"/>
          </a:p>
        </p:txBody>
      </p:sp>
      <p:pic>
        <p:nvPicPr>
          <p:cNvPr id="4098" name="Picture 2" descr="C:\Users\boldewage\Pictures\MERV-rating-chart.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95400" y="2057400"/>
            <a:ext cx="6629400" cy="342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59262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76800" y="1801091"/>
            <a:ext cx="2943225" cy="3731787"/>
          </a:xfrm>
        </p:spPr>
      </p:pic>
      <p:sp>
        <p:nvSpPr>
          <p:cNvPr id="3" name="Title 2"/>
          <p:cNvSpPr>
            <a:spLocks noGrp="1"/>
          </p:cNvSpPr>
          <p:nvPr>
            <p:ph type="title"/>
          </p:nvPr>
        </p:nvSpPr>
        <p:spPr/>
        <p:txBody>
          <a:bodyPr>
            <a:normAutofit fontScale="90000"/>
          </a:bodyPr>
          <a:lstStyle/>
          <a:p>
            <a:pPr algn="ctr"/>
            <a:r>
              <a:rPr lang="en-US" dirty="0" smtClean="0"/>
              <a:t>ASHRAE Standards and Guidelines </a:t>
            </a:r>
            <a:r>
              <a:rPr lang="en-US" sz="2700" dirty="0" smtClean="0"/>
              <a:t>continue to develop and improve</a:t>
            </a:r>
            <a:endParaRPr lang="en-US" sz="2700" dirty="0"/>
          </a:p>
        </p:txBody>
      </p:sp>
      <p:pic>
        <p:nvPicPr>
          <p:cNvPr id="11266" name="Picture 2" descr="C:\Users\boldewage\Pictures\170-200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828800"/>
            <a:ext cx="3413847" cy="3886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71162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294" t="2160" r="3664"/>
          <a:stretch/>
        </p:blipFill>
        <p:spPr bwMode="auto">
          <a:xfrm>
            <a:off x="76200" y="457200"/>
            <a:ext cx="8915400" cy="561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17029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0" u="sng" dirty="0" smtClean="0"/>
              <a:t>Filtration Firsts</a:t>
            </a:r>
            <a:endParaRPr lang="en-US" b="0" u="sng" dirty="0"/>
          </a:p>
        </p:txBody>
      </p:sp>
      <p:sp>
        <p:nvSpPr>
          <p:cNvPr id="5" name="Text Placeholder 4"/>
          <p:cNvSpPr>
            <a:spLocks noGrp="1"/>
          </p:cNvSpPr>
          <p:nvPr>
            <p:ph type="body" idx="1"/>
          </p:nvPr>
        </p:nvSpPr>
        <p:spPr/>
        <p:txBody>
          <a:bodyPr>
            <a:normAutofit lnSpcReduction="10000"/>
          </a:bodyPr>
          <a:lstStyle/>
          <a:p>
            <a:r>
              <a:rPr lang="en-US" dirty="0" smtClean="0"/>
              <a:t>LEWIS HASLETT: Lung Mask</a:t>
            </a:r>
            <a:endParaRPr lang="en-US" dirty="0"/>
          </a:p>
        </p:txBody>
      </p:sp>
      <p:sp>
        <p:nvSpPr>
          <p:cNvPr id="7" name="Text Placeholder 6"/>
          <p:cNvSpPr>
            <a:spLocks noGrp="1"/>
          </p:cNvSpPr>
          <p:nvPr>
            <p:ph type="body" sz="half" idx="3"/>
          </p:nvPr>
        </p:nvSpPr>
        <p:spPr/>
        <p:txBody>
          <a:bodyPr>
            <a:normAutofit/>
          </a:bodyPr>
          <a:lstStyle/>
          <a:p>
            <a:r>
              <a:rPr lang="en-US" sz="2000" dirty="0" smtClean="0"/>
              <a:t>First form of air filtration?</a:t>
            </a:r>
            <a:endParaRPr lang="en-US" sz="2000" dirty="0"/>
          </a:p>
        </p:txBody>
      </p:sp>
      <p:pic>
        <p:nvPicPr>
          <p:cNvPr id="9" name="Picture 2"/>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tretch>
            <a:fillRect/>
          </a:stretch>
        </p:blipFill>
        <p:spPr bwMode="auto">
          <a:xfrm>
            <a:off x="724542" y="1510341"/>
            <a:ext cx="3505504" cy="3810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7"/>
          <p:cNvSpPr>
            <a:spLocks noGrp="1"/>
          </p:cNvSpPr>
          <p:nvPr>
            <p:ph sz="quarter" idx="4"/>
          </p:nvPr>
        </p:nvSpPr>
        <p:spPr/>
        <p:txBody>
          <a:bodyPr>
            <a:normAutofit fontScale="92500" lnSpcReduction="20000"/>
          </a:bodyPr>
          <a:lstStyle/>
          <a:p>
            <a:r>
              <a:rPr lang="en-US" dirty="0"/>
              <a:t>Fire departments were among the first to use “gas masks” and the first one to receive an American patent was an “Inhaler or Lung Mask” by Lewis Haslett of Louisville, Kentucky, in </a:t>
            </a:r>
            <a:r>
              <a:rPr lang="en-US" dirty="0" smtClean="0"/>
              <a:t>1849.</a:t>
            </a:r>
          </a:p>
          <a:p>
            <a:r>
              <a:rPr lang="en-US" dirty="0" smtClean="0"/>
              <a:t>Mr</a:t>
            </a:r>
            <a:r>
              <a:rPr lang="en-US" dirty="0"/>
              <a:t>. Haslett’s device utilized a filter of wool or other porous material moistened with water to filter out particles</a:t>
            </a:r>
            <a:r>
              <a:rPr lang="en-US" dirty="0" smtClean="0"/>
              <a:t>.</a:t>
            </a:r>
          </a:p>
          <a:p>
            <a:endParaRPr lang="en-US" dirty="0"/>
          </a:p>
          <a:p>
            <a:endParaRPr lang="en-US" dirty="0"/>
          </a:p>
        </p:txBody>
      </p:sp>
    </p:spTree>
    <p:extLst>
      <p:ext uri="{BB962C8B-B14F-4D97-AF65-F5344CB8AC3E}">
        <p14:creationId xmlns:p14="http://schemas.microsoft.com/office/powerpoint/2010/main" val="32513075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srgbClr val="464646"/>
                </a:solidFill>
              </a:rPr>
              <a:t>ANSI /ASHRAE /ASHE Standard 170-2008</a:t>
            </a:r>
            <a:r>
              <a:rPr lang="en-US" sz="2400" dirty="0">
                <a:solidFill>
                  <a:srgbClr val="464646"/>
                </a:solidFill>
              </a:rPr>
              <a:t/>
            </a:r>
            <a:br>
              <a:rPr lang="en-US" sz="2400" dirty="0">
                <a:solidFill>
                  <a:srgbClr val="464646"/>
                </a:solidFill>
              </a:rPr>
            </a:br>
            <a:r>
              <a:rPr lang="en-US" sz="2400" dirty="0">
                <a:solidFill>
                  <a:srgbClr val="464646"/>
                </a:solidFill>
              </a:rPr>
              <a:t>Table 6-1 Minimum Filter Efficiencies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60093473"/>
              </p:ext>
            </p:extLst>
          </p:nvPr>
        </p:nvGraphicFramePr>
        <p:xfrm>
          <a:off x="685800" y="1524000"/>
          <a:ext cx="7162800" cy="4497532"/>
        </p:xfrm>
        <a:graphic>
          <a:graphicData uri="http://schemas.openxmlformats.org/drawingml/2006/table">
            <a:tbl>
              <a:tblPr firstRow="1" firstCol="1" lastRow="1" lastCol="1" bandRow="1" bandCol="1"/>
              <a:tblGrid>
                <a:gridCol w="2387600"/>
                <a:gridCol w="2387600"/>
                <a:gridCol w="2387600"/>
              </a:tblGrid>
              <a:tr h="427384">
                <a:tc>
                  <a:txBody>
                    <a:bodyPr/>
                    <a:lstStyle/>
                    <a:p>
                      <a:pPr marL="0" marR="4445" algn="ctr">
                        <a:spcBef>
                          <a:spcPts val="295"/>
                        </a:spcBef>
                        <a:spcAft>
                          <a:spcPts val="0"/>
                        </a:spcAft>
                      </a:pPr>
                      <a:r>
                        <a:rPr lang="en-US" sz="900" b="1" dirty="0">
                          <a:solidFill>
                            <a:srgbClr val="FFFFFF"/>
                          </a:solidFill>
                          <a:effectLst/>
                          <a:latin typeface="Cambria"/>
                          <a:ea typeface="Cambria"/>
                          <a:cs typeface="Cambria"/>
                        </a:rPr>
                        <a:t>Spa</a:t>
                      </a:r>
                      <a:r>
                        <a:rPr lang="en-US" sz="900" b="1" spc="-5" dirty="0">
                          <a:solidFill>
                            <a:srgbClr val="FFFFFF"/>
                          </a:solidFill>
                          <a:effectLst/>
                          <a:latin typeface="Cambria"/>
                          <a:ea typeface="Cambria"/>
                          <a:cs typeface="Cambria"/>
                        </a:rPr>
                        <a:t>c</a:t>
                      </a:r>
                      <a:r>
                        <a:rPr lang="en-US" sz="900" b="1" dirty="0">
                          <a:solidFill>
                            <a:srgbClr val="FFFFFF"/>
                          </a:solidFill>
                          <a:effectLst/>
                          <a:latin typeface="Cambria"/>
                          <a:ea typeface="Cambria"/>
                          <a:cs typeface="Cambria"/>
                        </a:rPr>
                        <a:t>e</a:t>
                      </a:r>
                      <a:r>
                        <a:rPr lang="en-US" sz="900" b="1" spc="-30" dirty="0">
                          <a:solidFill>
                            <a:srgbClr val="FFFFFF"/>
                          </a:solidFill>
                          <a:effectLst/>
                          <a:latin typeface="Cambria"/>
                          <a:ea typeface="Cambria"/>
                          <a:cs typeface="Cambria"/>
                        </a:rPr>
                        <a:t> </a:t>
                      </a:r>
                      <a:r>
                        <a:rPr lang="en-US" sz="900" b="1" dirty="0">
                          <a:solidFill>
                            <a:srgbClr val="FFFFFF"/>
                          </a:solidFill>
                          <a:effectLst/>
                          <a:latin typeface="Cambria"/>
                          <a:ea typeface="Cambria"/>
                          <a:cs typeface="Cambria"/>
                        </a:rPr>
                        <a:t>Designation</a:t>
                      </a:r>
                      <a:endParaRPr lang="en-US" sz="1100" dirty="0">
                        <a:effectLst/>
                        <a:latin typeface="Calibri"/>
                        <a:ea typeface="Calibri"/>
                        <a:cs typeface="Times New Roman"/>
                      </a:endParaRPr>
                    </a:p>
                    <a:p>
                      <a:pPr marL="0" marR="3810" algn="ctr">
                        <a:spcBef>
                          <a:spcPts val="0"/>
                        </a:spcBef>
                        <a:spcAft>
                          <a:spcPts val="0"/>
                        </a:spcAft>
                      </a:pPr>
                      <a:r>
                        <a:rPr lang="en-US" sz="900" dirty="0">
                          <a:solidFill>
                            <a:srgbClr val="FFFFFF"/>
                          </a:solidFill>
                          <a:effectLst/>
                          <a:latin typeface="Cambria"/>
                          <a:ea typeface="Cambria"/>
                          <a:cs typeface="Cambria"/>
                        </a:rPr>
                        <a:t>(</a:t>
                      </a:r>
                      <a:r>
                        <a:rPr lang="en-US" sz="900" spc="-5" dirty="0">
                          <a:solidFill>
                            <a:srgbClr val="FFFFFF"/>
                          </a:solidFill>
                          <a:effectLst/>
                          <a:latin typeface="Cambria"/>
                          <a:ea typeface="Cambria"/>
                          <a:cs typeface="Cambria"/>
                        </a:rPr>
                        <a:t>A</a:t>
                      </a:r>
                      <a:r>
                        <a:rPr lang="en-US" sz="900" dirty="0">
                          <a:solidFill>
                            <a:srgbClr val="FFFFFF"/>
                          </a:solidFill>
                          <a:effectLst/>
                          <a:latin typeface="Cambria"/>
                          <a:ea typeface="Cambria"/>
                          <a:cs typeface="Cambria"/>
                        </a:rPr>
                        <a:t>ccording</a:t>
                      </a:r>
                      <a:r>
                        <a:rPr lang="en-US" sz="900" spc="-35" dirty="0">
                          <a:solidFill>
                            <a:srgbClr val="FFFFFF"/>
                          </a:solidFill>
                          <a:effectLst/>
                          <a:latin typeface="Cambria"/>
                          <a:ea typeface="Cambria"/>
                          <a:cs typeface="Cambria"/>
                        </a:rPr>
                        <a:t> </a:t>
                      </a:r>
                      <a:r>
                        <a:rPr lang="en-US" sz="900" dirty="0">
                          <a:solidFill>
                            <a:srgbClr val="FFFFFF"/>
                          </a:solidFill>
                          <a:effectLst/>
                          <a:latin typeface="Cambria"/>
                          <a:ea typeface="Cambria"/>
                          <a:cs typeface="Cambria"/>
                        </a:rPr>
                        <a:t>to</a:t>
                      </a:r>
                      <a:r>
                        <a:rPr lang="en-US" sz="900" spc="-35" dirty="0">
                          <a:solidFill>
                            <a:srgbClr val="FFFFFF"/>
                          </a:solidFill>
                          <a:effectLst/>
                          <a:latin typeface="Cambria"/>
                          <a:ea typeface="Cambria"/>
                          <a:cs typeface="Cambria"/>
                        </a:rPr>
                        <a:t> </a:t>
                      </a:r>
                      <a:r>
                        <a:rPr lang="en-US" sz="900" dirty="0">
                          <a:solidFill>
                            <a:srgbClr val="FFFFFF"/>
                          </a:solidFill>
                          <a:effectLst/>
                          <a:latin typeface="Cambria"/>
                          <a:ea typeface="Cambria"/>
                          <a:cs typeface="Cambria"/>
                        </a:rPr>
                        <a:t>Function)</a:t>
                      </a:r>
                      <a:endParaRPr lang="en-US" sz="1100" dirty="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0" marR="635" algn="ctr">
                        <a:spcBef>
                          <a:spcPts val="295"/>
                        </a:spcBef>
                        <a:spcAft>
                          <a:spcPts val="0"/>
                        </a:spcAft>
                      </a:pPr>
                      <a:r>
                        <a:rPr lang="en-US" sz="900" b="1">
                          <a:solidFill>
                            <a:srgbClr val="FFFFFF"/>
                          </a:solidFill>
                          <a:effectLst/>
                          <a:latin typeface="Cambria"/>
                          <a:ea typeface="Cambria"/>
                          <a:cs typeface="Cambria"/>
                        </a:rPr>
                        <a:t>Filter</a:t>
                      </a:r>
                      <a:r>
                        <a:rPr lang="en-US" sz="900" b="1" spc="-15">
                          <a:solidFill>
                            <a:srgbClr val="FFFFFF"/>
                          </a:solidFill>
                          <a:effectLst/>
                          <a:latin typeface="Cambria"/>
                          <a:ea typeface="Cambria"/>
                          <a:cs typeface="Cambria"/>
                        </a:rPr>
                        <a:t> </a:t>
                      </a:r>
                      <a:r>
                        <a:rPr lang="en-US" sz="900" b="1">
                          <a:solidFill>
                            <a:srgbClr val="FFFFFF"/>
                          </a:solidFill>
                          <a:effectLst/>
                          <a:latin typeface="Cambria"/>
                          <a:ea typeface="Cambria"/>
                          <a:cs typeface="Cambria"/>
                        </a:rPr>
                        <a:t>Bank</a:t>
                      </a:r>
                      <a:r>
                        <a:rPr lang="en-US" sz="900" b="1" spc="-5">
                          <a:solidFill>
                            <a:srgbClr val="FFFFFF"/>
                          </a:solidFill>
                          <a:effectLst/>
                          <a:latin typeface="Cambria"/>
                          <a:ea typeface="Cambria"/>
                          <a:cs typeface="Cambria"/>
                        </a:rPr>
                        <a:t> </a:t>
                      </a:r>
                      <a:r>
                        <a:rPr lang="en-US" sz="900" b="1">
                          <a:solidFill>
                            <a:srgbClr val="FFFFFF"/>
                          </a:solidFill>
                          <a:effectLst/>
                          <a:latin typeface="Cambria"/>
                          <a:ea typeface="Cambria"/>
                          <a:cs typeface="Cambria"/>
                        </a:rPr>
                        <a:t>Number</a:t>
                      </a:r>
                      <a:r>
                        <a:rPr lang="en-US" sz="900" b="1" spc="-15">
                          <a:solidFill>
                            <a:srgbClr val="FFFFFF"/>
                          </a:solidFill>
                          <a:effectLst/>
                          <a:latin typeface="Cambria"/>
                          <a:ea typeface="Cambria"/>
                          <a:cs typeface="Cambria"/>
                        </a:rPr>
                        <a:t> </a:t>
                      </a:r>
                      <a:r>
                        <a:rPr lang="en-US" sz="900" b="1">
                          <a:solidFill>
                            <a:srgbClr val="FFFFFF"/>
                          </a:solidFill>
                          <a:effectLst/>
                          <a:latin typeface="Cambria"/>
                          <a:ea typeface="Cambria"/>
                          <a:cs typeface="Cambria"/>
                        </a:rPr>
                        <a:t>1</a:t>
                      </a:r>
                      <a:endParaRPr lang="en-US" sz="1100">
                        <a:effectLst/>
                        <a:latin typeface="Calibri"/>
                        <a:ea typeface="Calibri"/>
                        <a:cs typeface="Times New Roman"/>
                      </a:endParaRPr>
                    </a:p>
                    <a:p>
                      <a:pPr marL="0" marR="635" algn="ctr">
                        <a:spcBef>
                          <a:spcPts val="0"/>
                        </a:spcBef>
                        <a:spcAft>
                          <a:spcPts val="0"/>
                        </a:spcAft>
                      </a:pPr>
                      <a:r>
                        <a:rPr lang="en-US" sz="900">
                          <a:solidFill>
                            <a:srgbClr val="FFFFFF"/>
                          </a:solidFill>
                          <a:effectLst/>
                          <a:latin typeface="Cambria"/>
                          <a:ea typeface="Cambria"/>
                          <a:cs typeface="Cambria"/>
                        </a:rPr>
                        <a:t>(</a:t>
                      </a:r>
                      <a:r>
                        <a:rPr lang="en-US" sz="900" spc="-5">
                          <a:solidFill>
                            <a:srgbClr val="FFFFFF"/>
                          </a:solidFill>
                          <a:effectLst/>
                          <a:latin typeface="Cambria"/>
                          <a:ea typeface="Cambria"/>
                          <a:cs typeface="Cambria"/>
                        </a:rPr>
                        <a:t>M</a:t>
                      </a:r>
                      <a:r>
                        <a:rPr lang="en-US" sz="900">
                          <a:solidFill>
                            <a:srgbClr val="FFFFFF"/>
                          </a:solidFill>
                          <a:effectLst/>
                          <a:latin typeface="Cambria"/>
                          <a:ea typeface="Cambria"/>
                          <a:cs typeface="Cambria"/>
                        </a:rPr>
                        <a:t>ERV</a:t>
                      </a:r>
                      <a:r>
                        <a:rPr lang="en-US" sz="900" spc="-5">
                          <a:solidFill>
                            <a:srgbClr val="FFFFFF"/>
                          </a:solidFill>
                          <a:effectLst/>
                          <a:latin typeface="Cambria"/>
                          <a:ea typeface="Cambria"/>
                          <a:cs typeface="Cambria"/>
                        </a:rPr>
                        <a:t>)</a:t>
                      </a:r>
                      <a:r>
                        <a:rPr lang="en-US" sz="600">
                          <a:solidFill>
                            <a:srgbClr val="FFFFFF"/>
                          </a:solidFill>
                          <a:effectLst/>
                          <a:latin typeface="Cambria"/>
                          <a:ea typeface="Cambria"/>
                          <a:cs typeface="Cambria"/>
                        </a:rPr>
                        <a:t>a</a:t>
                      </a:r>
                      <a:endParaRPr lang="en-US" sz="1100">
                        <a:effectLst/>
                        <a:latin typeface="Calibri"/>
                        <a:ea typeface="Calibri"/>
                        <a:cs typeface="Times New Roman"/>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a:txBody>
                    <a:bodyPr/>
                    <a:lstStyle/>
                    <a:p>
                      <a:pPr marL="2540" marR="0" algn="ctr">
                        <a:spcBef>
                          <a:spcPts val="295"/>
                        </a:spcBef>
                        <a:spcAft>
                          <a:spcPts val="0"/>
                        </a:spcAft>
                      </a:pPr>
                      <a:r>
                        <a:rPr lang="en-US" sz="900" b="1">
                          <a:solidFill>
                            <a:srgbClr val="FFFFFF"/>
                          </a:solidFill>
                          <a:effectLst/>
                          <a:latin typeface="Cambria"/>
                          <a:ea typeface="Cambria"/>
                          <a:cs typeface="Cambria"/>
                        </a:rPr>
                        <a:t>Filter</a:t>
                      </a:r>
                      <a:r>
                        <a:rPr lang="en-US" sz="900" b="1" spc="-15">
                          <a:solidFill>
                            <a:srgbClr val="FFFFFF"/>
                          </a:solidFill>
                          <a:effectLst/>
                          <a:latin typeface="Cambria"/>
                          <a:ea typeface="Cambria"/>
                          <a:cs typeface="Cambria"/>
                        </a:rPr>
                        <a:t> </a:t>
                      </a:r>
                      <a:r>
                        <a:rPr lang="en-US" sz="900" b="1">
                          <a:solidFill>
                            <a:srgbClr val="FFFFFF"/>
                          </a:solidFill>
                          <a:effectLst/>
                          <a:latin typeface="Cambria"/>
                          <a:ea typeface="Cambria"/>
                          <a:cs typeface="Cambria"/>
                        </a:rPr>
                        <a:t>Bank</a:t>
                      </a:r>
                      <a:r>
                        <a:rPr lang="en-US" sz="900" b="1" spc="-5">
                          <a:solidFill>
                            <a:srgbClr val="FFFFFF"/>
                          </a:solidFill>
                          <a:effectLst/>
                          <a:latin typeface="Cambria"/>
                          <a:ea typeface="Cambria"/>
                          <a:cs typeface="Cambria"/>
                        </a:rPr>
                        <a:t> </a:t>
                      </a:r>
                      <a:r>
                        <a:rPr lang="en-US" sz="900" b="1">
                          <a:solidFill>
                            <a:srgbClr val="FFFFFF"/>
                          </a:solidFill>
                          <a:effectLst/>
                          <a:latin typeface="Cambria"/>
                          <a:ea typeface="Cambria"/>
                          <a:cs typeface="Cambria"/>
                        </a:rPr>
                        <a:t>Number</a:t>
                      </a:r>
                      <a:r>
                        <a:rPr lang="en-US" sz="900" b="1" spc="-15">
                          <a:solidFill>
                            <a:srgbClr val="FFFFFF"/>
                          </a:solidFill>
                          <a:effectLst/>
                          <a:latin typeface="Cambria"/>
                          <a:ea typeface="Cambria"/>
                          <a:cs typeface="Cambria"/>
                        </a:rPr>
                        <a:t> </a:t>
                      </a:r>
                      <a:r>
                        <a:rPr lang="en-US" sz="900" b="1">
                          <a:solidFill>
                            <a:srgbClr val="FFFFFF"/>
                          </a:solidFill>
                          <a:effectLst/>
                          <a:latin typeface="Cambria"/>
                          <a:ea typeface="Cambria"/>
                          <a:cs typeface="Cambria"/>
                        </a:rPr>
                        <a:t>2</a:t>
                      </a:r>
                      <a:endParaRPr lang="en-US" sz="1100">
                        <a:effectLst/>
                        <a:latin typeface="Calibri"/>
                        <a:ea typeface="Calibri"/>
                        <a:cs typeface="Times New Roman"/>
                      </a:endParaRPr>
                    </a:p>
                    <a:p>
                      <a:pPr marL="2540" marR="0" algn="ctr">
                        <a:spcBef>
                          <a:spcPts val="0"/>
                        </a:spcBef>
                        <a:spcAft>
                          <a:spcPts val="0"/>
                        </a:spcAft>
                      </a:pPr>
                      <a:r>
                        <a:rPr lang="en-US" sz="900">
                          <a:solidFill>
                            <a:srgbClr val="FFFFFF"/>
                          </a:solidFill>
                          <a:effectLst/>
                          <a:latin typeface="Cambria"/>
                          <a:ea typeface="Cambria"/>
                          <a:cs typeface="Cambria"/>
                        </a:rPr>
                        <a:t>(</a:t>
                      </a:r>
                      <a:r>
                        <a:rPr lang="en-US" sz="900" spc="-5">
                          <a:solidFill>
                            <a:srgbClr val="FFFFFF"/>
                          </a:solidFill>
                          <a:effectLst/>
                          <a:latin typeface="Cambria"/>
                          <a:ea typeface="Cambria"/>
                          <a:cs typeface="Cambria"/>
                        </a:rPr>
                        <a:t>M</a:t>
                      </a:r>
                      <a:r>
                        <a:rPr lang="en-US" sz="900">
                          <a:solidFill>
                            <a:srgbClr val="FFFFFF"/>
                          </a:solidFill>
                          <a:effectLst/>
                          <a:latin typeface="Cambria"/>
                          <a:ea typeface="Cambria"/>
                          <a:cs typeface="Cambria"/>
                        </a:rPr>
                        <a:t>ERV</a:t>
                      </a:r>
                      <a:r>
                        <a:rPr lang="en-US" sz="900" spc="-5">
                          <a:solidFill>
                            <a:srgbClr val="FFFFFF"/>
                          </a:solidFill>
                          <a:effectLst/>
                          <a:latin typeface="Cambria"/>
                          <a:ea typeface="Cambria"/>
                          <a:cs typeface="Cambria"/>
                        </a:rPr>
                        <a:t>)</a:t>
                      </a:r>
                      <a:r>
                        <a:rPr lang="en-US" sz="600">
                          <a:solidFill>
                            <a:srgbClr val="FFFFFF"/>
                          </a:solidFill>
                          <a:effectLst/>
                          <a:latin typeface="Cambria"/>
                          <a:ea typeface="Cambria"/>
                          <a:cs typeface="Cambria"/>
                        </a:rPr>
                        <a:t>a</a:t>
                      </a:r>
                      <a:endParaRPr lang="en-US" sz="1100">
                        <a:effectLst/>
                        <a:latin typeface="Calibri"/>
                        <a:ea typeface="Calibri"/>
                        <a:cs typeface="Times New Roman"/>
                      </a:endParaRPr>
                    </a:p>
                  </a:txBody>
                  <a:tcPr marL="0" marR="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r>
              <a:tr h="754891">
                <a:tc>
                  <a:txBody>
                    <a:bodyPr/>
                    <a:lstStyle/>
                    <a:p>
                      <a:pPr marL="64770" marR="99060">
                        <a:spcBef>
                          <a:spcPts val="295"/>
                        </a:spcBef>
                        <a:spcAft>
                          <a:spcPts val="0"/>
                        </a:spcAft>
                      </a:pPr>
                      <a:r>
                        <a:rPr lang="en-US" sz="1200" spc="-5" dirty="0">
                          <a:effectLst/>
                          <a:latin typeface="Cambria"/>
                          <a:ea typeface="Cambria"/>
                          <a:cs typeface="Cambria"/>
                        </a:rPr>
                        <a:t>C</a:t>
                      </a:r>
                      <a:r>
                        <a:rPr lang="en-US" sz="1200" dirty="0">
                          <a:effectLst/>
                          <a:latin typeface="Cambria"/>
                          <a:ea typeface="Cambria"/>
                          <a:cs typeface="Cambria"/>
                        </a:rPr>
                        <a:t>las</a:t>
                      </a:r>
                      <a:r>
                        <a:rPr lang="en-US" sz="1200" spc="-10" dirty="0">
                          <a:effectLst/>
                          <a:latin typeface="Cambria"/>
                          <a:ea typeface="Cambria"/>
                          <a:cs typeface="Cambria"/>
                        </a:rPr>
                        <a:t>s</a:t>
                      </a:r>
                      <a:r>
                        <a:rPr lang="en-US" sz="1200" dirty="0">
                          <a:effectLst/>
                          <a:latin typeface="Cambria"/>
                          <a:ea typeface="Cambria"/>
                          <a:cs typeface="Cambria"/>
                        </a:rPr>
                        <a:t>es</a:t>
                      </a:r>
                      <a:r>
                        <a:rPr lang="en-US" sz="1200" spc="-15" dirty="0">
                          <a:effectLst/>
                          <a:latin typeface="Cambria"/>
                          <a:ea typeface="Cambria"/>
                          <a:cs typeface="Cambria"/>
                        </a:rPr>
                        <a:t> </a:t>
                      </a:r>
                      <a:r>
                        <a:rPr lang="en-US" sz="1200" dirty="0">
                          <a:effectLst/>
                          <a:latin typeface="Cambria"/>
                          <a:ea typeface="Cambria"/>
                          <a:cs typeface="Cambria"/>
                        </a:rPr>
                        <a:t>B</a:t>
                      </a:r>
                      <a:r>
                        <a:rPr lang="en-US" sz="1200" spc="-15" dirty="0">
                          <a:effectLst/>
                          <a:latin typeface="Cambria"/>
                          <a:ea typeface="Cambria"/>
                          <a:cs typeface="Cambria"/>
                        </a:rPr>
                        <a:t> </a:t>
                      </a:r>
                      <a:r>
                        <a:rPr lang="en-US" sz="1200" dirty="0">
                          <a:effectLst/>
                          <a:latin typeface="Cambria"/>
                          <a:ea typeface="Cambria"/>
                          <a:cs typeface="Cambria"/>
                        </a:rPr>
                        <a:t>and</a:t>
                      </a:r>
                      <a:r>
                        <a:rPr lang="en-US" sz="1200" spc="-5" dirty="0">
                          <a:effectLst/>
                          <a:latin typeface="Cambria"/>
                          <a:ea typeface="Cambria"/>
                          <a:cs typeface="Cambria"/>
                        </a:rPr>
                        <a:t> </a:t>
                      </a:r>
                      <a:r>
                        <a:rPr lang="en-US" sz="1200" dirty="0">
                          <a:effectLst/>
                          <a:latin typeface="Cambria"/>
                          <a:ea typeface="Cambria"/>
                          <a:cs typeface="Cambria"/>
                        </a:rPr>
                        <a:t>C</a:t>
                      </a:r>
                      <a:r>
                        <a:rPr lang="en-US" sz="1200" spc="-10" dirty="0">
                          <a:effectLst/>
                          <a:latin typeface="Cambria"/>
                          <a:ea typeface="Cambria"/>
                          <a:cs typeface="Cambria"/>
                        </a:rPr>
                        <a:t> </a:t>
                      </a:r>
                      <a:r>
                        <a:rPr lang="en-US" sz="1200" spc="-5" dirty="0">
                          <a:effectLst/>
                          <a:latin typeface="Cambria"/>
                          <a:ea typeface="Cambria"/>
                          <a:cs typeface="Cambria"/>
                        </a:rPr>
                        <a:t>S</a:t>
                      </a:r>
                      <a:r>
                        <a:rPr lang="en-US" sz="1200" dirty="0">
                          <a:effectLst/>
                          <a:latin typeface="Cambria"/>
                          <a:ea typeface="Cambria"/>
                          <a:cs typeface="Cambria"/>
                        </a:rPr>
                        <a:t>urgery,</a:t>
                      </a:r>
                      <a:r>
                        <a:rPr lang="en-US" sz="1200" spc="-10" dirty="0">
                          <a:effectLst/>
                          <a:latin typeface="Cambria"/>
                          <a:ea typeface="Cambria"/>
                          <a:cs typeface="Cambria"/>
                        </a:rPr>
                        <a:t> </a:t>
                      </a:r>
                      <a:r>
                        <a:rPr lang="en-US" sz="1200" dirty="0">
                          <a:effectLst/>
                          <a:latin typeface="Cambria"/>
                          <a:ea typeface="Cambria"/>
                          <a:cs typeface="Cambria"/>
                        </a:rPr>
                        <a:t>inpatient</a:t>
                      </a:r>
                      <a:r>
                        <a:rPr lang="en-US" sz="1200" spc="-5" dirty="0">
                          <a:effectLst/>
                          <a:latin typeface="Cambria"/>
                          <a:ea typeface="Cambria"/>
                          <a:cs typeface="Cambria"/>
                        </a:rPr>
                        <a:t> </a:t>
                      </a:r>
                      <a:r>
                        <a:rPr lang="en-US" sz="1200" dirty="0">
                          <a:effectLst/>
                          <a:latin typeface="Cambria"/>
                          <a:ea typeface="Cambria"/>
                          <a:cs typeface="Cambria"/>
                        </a:rPr>
                        <a:t>and </a:t>
                      </a:r>
                      <a:r>
                        <a:rPr lang="en-US" sz="1200" spc="-5" dirty="0">
                          <a:effectLst/>
                          <a:latin typeface="Cambria"/>
                          <a:ea typeface="Cambria"/>
                          <a:cs typeface="Cambria"/>
                        </a:rPr>
                        <a:t>a</a:t>
                      </a:r>
                      <a:r>
                        <a:rPr lang="en-US" sz="1200" dirty="0">
                          <a:effectLst/>
                          <a:latin typeface="Cambria"/>
                          <a:ea typeface="Cambria"/>
                          <a:cs typeface="Cambria"/>
                        </a:rPr>
                        <a:t>mbulatory</a:t>
                      </a:r>
                      <a:r>
                        <a:rPr lang="en-US" sz="1200" spc="-25" dirty="0">
                          <a:effectLst/>
                          <a:latin typeface="Cambria"/>
                          <a:ea typeface="Cambria"/>
                          <a:cs typeface="Cambria"/>
                        </a:rPr>
                        <a:t> </a:t>
                      </a:r>
                      <a:r>
                        <a:rPr lang="en-US" sz="1200" dirty="0">
                          <a:effectLst/>
                          <a:latin typeface="Cambria"/>
                          <a:ea typeface="Cambria"/>
                          <a:cs typeface="Cambria"/>
                        </a:rPr>
                        <a:t>diagno</a:t>
                      </a:r>
                      <a:r>
                        <a:rPr lang="en-US" sz="1200" spc="-5" dirty="0">
                          <a:effectLst/>
                          <a:latin typeface="Cambria"/>
                          <a:ea typeface="Cambria"/>
                          <a:cs typeface="Cambria"/>
                        </a:rPr>
                        <a:t>s</a:t>
                      </a:r>
                      <a:r>
                        <a:rPr lang="en-US" sz="1200" dirty="0">
                          <a:effectLst/>
                          <a:latin typeface="Cambria"/>
                          <a:ea typeface="Cambria"/>
                          <a:cs typeface="Cambria"/>
                        </a:rPr>
                        <a:t>tic</a:t>
                      </a:r>
                      <a:r>
                        <a:rPr lang="en-US" sz="1200" spc="-20" dirty="0">
                          <a:effectLst/>
                          <a:latin typeface="Cambria"/>
                          <a:ea typeface="Cambria"/>
                          <a:cs typeface="Cambria"/>
                        </a:rPr>
                        <a:t> </a:t>
                      </a:r>
                      <a:r>
                        <a:rPr lang="en-US" sz="1200" dirty="0">
                          <a:effectLst/>
                          <a:latin typeface="Cambria"/>
                          <a:ea typeface="Cambria"/>
                          <a:cs typeface="Cambria"/>
                        </a:rPr>
                        <a:t>and ther</a:t>
                      </a:r>
                      <a:r>
                        <a:rPr lang="en-US" sz="1200" spc="-5" dirty="0">
                          <a:effectLst/>
                          <a:latin typeface="Cambria"/>
                          <a:ea typeface="Cambria"/>
                          <a:cs typeface="Cambria"/>
                        </a:rPr>
                        <a:t>a</a:t>
                      </a:r>
                      <a:r>
                        <a:rPr lang="en-US" sz="1200" dirty="0">
                          <a:effectLst/>
                          <a:latin typeface="Cambria"/>
                          <a:ea typeface="Cambria"/>
                          <a:cs typeface="Cambria"/>
                        </a:rPr>
                        <a:t>p</a:t>
                      </a:r>
                      <a:r>
                        <a:rPr lang="en-US" sz="1200" spc="-5" dirty="0">
                          <a:effectLst/>
                          <a:latin typeface="Cambria"/>
                          <a:ea typeface="Cambria"/>
                          <a:cs typeface="Cambria"/>
                        </a:rPr>
                        <a:t>e</a:t>
                      </a:r>
                      <a:r>
                        <a:rPr lang="en-US" sz="1200" dirty="0">
                          <a:effectLst/>
                          <a:latin typeface="Cambria"/>
                          <a:ea typeface="Cambria"/>
                          <a:cs typeface="Cambria"/>
                        </a:rPr>
                        <a:t>utic</a:t>
                      </a:r>
                      <a:r>
                        <a:rPr lang="en-US" sz="1200" spc="-35" dirty="0">
                          <a:effectLst/>
                          <a:latin typeface="Cambria"/>
                          <a:ea typeface="Cambria"/>
                          <a:cs typeface="Cambria"/>
                        </a:rPr>
                        <a:t> </a:t>
                      </a:r>
                      <a:r>
                        <a:rPr lang="en-US" sz="1200" dirty="0">
                          <a:effectLst/>
                          <a:latin typeface="Cambria"/>
                          <a:ea typeface="Cambria"/>
                          <a:cs typeface="Cambria"/>
                        </a:rPr>
                        <a:t>radiology,</a:t>
                      </a:r>
                      <a:r>
                        <a:rPr lang="en-US" sz="1200" spc="-35" dirty="0">
                          <a:effectLst/>
                          <a:latin typeface="Cambria"/>
                          <a:ea typeface="Cambria"/>
                          <a:cs typeface="Cambria"/>
                        </a:rPr>
                        <a:t> </a:t>
                      </a:r>
                      <a:r>
                        <a:rPr lang="en-US" sz="1200" dirty="0">
                          <a:effectLst/>
                          <a:latin typeface="Cambria"/>
                          <a:ea typeface="Cambria"/>
                          <a:cs typeface="Cambria"/>
                        </a:rPr>
                        <a:t>inpatient d</a:t>
                      </a:r>
                      <a:r>
                        <a:rPr lang="en-US" sz="1200" spc="-5" dirty="0">
                          <a:effectLst/>
                          <a:latin typeface="Cambria"/>
                          <a:ea typeface="Cambria"/>
                          <a:cs typeface="Cambria"/>
                        </a:rPr>
                        <a:t>e</a:t>
                      </a:r>
                      <a:r>
                        <a:rPr lang="en-US" sz="1200" dirty="0">
                          <a:effectLst/>
                          <a:latin typeface="Cambria"/>
                          <a:ea typeface="Cambria"/>
                          <a:cs typeface="Cambria"/>
                        </a:rPr>
                        <a:t>livery</a:t>
                      </a:r>
                      <a:r>
                        <a:rPr lang="en-US" sz="1200" spc="-35" dirty="0">
                          <a:effectLst/>
                          <a:latin typeface="Cambria"/>
                          <a:ea typeface="Cambria"/>
                          <a:cs typeface="Cambria"/>
                        </a:rPr>
                        <a:t> </a:t>
                      </a:r>
                      <a:r>
                        <a:rPr lang="en-US" sz="1200" dirty="0">
                          <a:effectLst/>
                          <a:latin typeface="Cambria"/>
                          <a:ea typeface="Cambria"/>
                          <a:cs typeface="Cambria"/>
                        </a:rPr>
                        <a:t>and</a:t>
                      </a:r>
                      <a:r>
                        <a:rPr lang="en-US" sz="1200" spc="-30" dirty="0">
                          <a:effectLst/>
                          <a:latin typeface="Cambria"/>
                          <a:ea typeface="Cambria"/>
                          <a:cs typeface="Cambria"/>
                        </a:rPr>
                        <a:t> </a:t>
                      </a:r>
                      <a:r>
                        <a:rPr lang="en-US" sz="1200" dirty="0">
                          <a:effectLst/>
                          <a:latin typeface="Cambria"/>
                          <a:ea typeface="Cambria"/>
                          <a:cs typeface="Cambria"/>
                        </a:rPr>
                        <a:t>r</a:t>
                      </a:r>
                      <a:r>
                        <a:rPr lang="en-US" sz="1200" spc="-5" dirty="0">
                          <a:effectLst/>
                          <a:latin typeface="Cambria"/>
                          <a:ea typeface="Cambria"/>
                          <a:cs typeface="Cambria"/>
                        </a:rPr>
                        <a:t>e</a:t>
                      </a:r>
                      <a:r>
                        <a:rPr lang="en-US" sz="1200" dirty="0">
                          <a:effectLst/>
                          <a:latin typeface="Cambria"/>
                          <a:ea typeface="Cambria"/>
                          <a:cs typeface="Cambria"/>
                        </a:rPr>
                        <a:t>covery</a:t>
                      </a:r>
                      <a:r>
                        <a:rPr lang="en-US" sz="1200" spc="-30" dirty="0">
                          <a:effectLst/>
                          <a:latin typeface="Cambria"/>
                          <a:ea typeface="Cambria"/>
                          <a:cs typeface="Cambria"/>
                        </a:rPr>
                        <a:t> </a:t>
                      </a:r>
                      <a:r>
                        <a:rPr lang="en-US" sz="1200" dirty="0">
                          <a:effectLst/>
                          <a:latin typeface="Cambria"/>
                          <a:ea typeface="Cambria"/>
                          <a:cs typeface="Cambria"/>
                        </a:rPr>
                        <a:t>s</a:t>
                      </a:r>
                      <a:r>
                        <a:rPr lang="en-US" sz="1200" spc="-5" dirty="0">
                          <a:effectLst/>
                          <a:latin typeface="Cambria"/>
                          <a:ea typeface="Cambria"/>
                          <a:cs typeface="Cambria"/>
                        </a:rPr>
                        <a:t>e</a:t>
                      </a:r>
                      <a:r>
                        <a:rPr lang="en-US" sz="1200" dirty="0">
                          <a:effectLst/>
                          <a:latin typeface="Cambria"/>
                          <a:ea typeface="Cambria"/>
                          <a:cs typeface="Cambria"/>
                        </a:rPr>
                        <a:t>rvices</a:t>
                      </a:r>
                      <a:endParaRPr lang="en-US" sz="1200" dirty="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65200" marR="965835" algn="ctr">
                        <a:spcBef>
                          <a:spcPts val="295"/>
                        </a:spcBef>
                        <a:spcAft>
                          <a:spcPts val="0"/>
                        </a:spcAft>
                      </a:pPr>
                      <a:r>
                        <a:rPr lang="en-US" sz="1200">
                          <a:effectLst/>
                          <a:latin typeface="Cambria"/>
                          <a:ea typeface="Cambria"/>
                          <a:cs typeface="Cambria"/>
                        </a:rPr>
                        <a:t>7</a:t>
                      </a:r>
                      <a:endParaRPr lang="en-US" sz="120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4085" marR="934720" algn="ctr">
                        <a:spcBef>
                          <a:spcPts val="295"/>
                        </a:spcBef>
                        <a:spcAft>
                          <a:spcPts val="0"/>
                        </a:spcAft>
                      </a:pPr>
                      <a:r>
                        <a:rPr lang="en-US" sz="1200" spc="-5" dirty="0">
                          <a:effectLst/>
                          <a:latin typeface="Cambria"/>
                          <a:ea typeface="Cambria"/>
                          <a:cs typeface="Cambria"/>
                        </a:rPr>
                        <a:t>14</a:t>
                      </a:r>
                      <a:endParaRPr lang="en-US" sz="1200" dirty="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8257">
                <a:tc>
                  <a:txBody>
                    <a:bodyPr/>
                    <a:lstStyle/>
                    <a:p>
                      <a:pPr marL="64770" marR="119380">
                        <a:spcBef>
                          <a:spcPts val="295"/>
                        </a:spcBef>
                        <a:spcAft>
                          <a:spcPts val="0"/>
                        </a:spcAft>
                      </a:pPr>
                      <a:r>
                        <a:rPr lang="en-US" sz="1200">
                          <a:effectLst/>
                          <a:latin typeface="Cambria"/>
                          <a:ea typeface="Cambria"/>
                          <a:cs typeface="Cambria"/>
                        </a:rPr>
                        <a:t>In</a:t>
                      </a:r>
                      <a:r>
                        <a:rPr lang="en-US" sz="1200" spc="-5">
                          <a:effectLst/>
                          <a:latin typeface="Cambria"/>
                          <a:ea typeface="Cambria"/>
                          <a:cs typeface="Cambria"/>
                        </a:rPr>
                        <a:t> </a:t>
                      </a:r>
                      <a:r>
                        <a:rPr lang="en-US" sz="1200">
                          <a:effectLst/>
                          <a:latin typeface="Cambria"/>
                          <a:ea typeface="Cambria"/>
                          <a:cs typeface="Cambria"/>
                        </a:rPr>
                        <a:t>p</a:t>
                      </a:r>
                      <a:r>
                        <a:rPr lang="en-US" sz="1200" spc="-5">
                          <a:effectLst/>
                          <a:latin typeface="Cambria"/>
                          <a:ea typeface="Cambria"/>
                          <a:cs typeface="Cambria"/>
                        </a:rPr>
                        <a:t>a</a:t>
                      </a:r>
                      <a:r>
                        <a:rPr lang="en-US" sz="1200">
                          <a:effectLst/>
                          <a:latin typeface="Cambria"/>
                          <a:ea typeface="Cambria"/>
                          <a:cs typeface="Cambria"/>
                        </a:rPr>
                        <a:t>tient</a:t>
                      </a:r>
                      <a:r>
                        <a:rPr lang="en-US" sz="1200" spc="-10">
                          <a:effectLst/>
                          <a:latin typeface="Cambria"/>
                          <a:ea typeface="Cambria"/>
                          <a:cs typeface="Cambria"/>
                        </a:rPr>
                        <a:t> </a:t>
                      </a:r>
                      <a:r>
                        <a:rPr lang="en-US" sz="1200">
                          <a:effectLst/>
                          <a:latin typeface="Cambria"/>
                          <a:ea typeface="Cambria"/>
                          <a:cs typeface="Cambria"/>
                        </a:rPr>
                        <a:t>care,</a:t>
                      </a:r>
                      <a:r>
                        <a:rPr lang="en-US" sz="1200" spc="-5">
                          <a:effectLst/>
                          <a:latin typeface="Cambria"/>
                          <a:ea typeface="Cambria"/>
                          <a:cs typeface="Cambria"/>
                        </a:rPr>
                        <a:t> </a:t>
                      </a:r>
                      <a:r>
                        <a:rPr lang="en-US" sz="1200">
                          <a:effectLst/>
                          <a:latin typeface="Cambria"/>
                          <a:ea typeface="Cambria"/>
                          <a:cs typeface="Cambria"/>
                        </a:rPr>
                        <a:t>treatment,</a:t>
                      </a:r>
                      <a:r>
                        <a:rPr lang="en-US" sz="1200" spc="-5">
                          <a:effectLst/>
                          <a:latin typeface="Cambria"/>
                          <a:ea typeface="Cambria"/>
                          <a:cs typeface="Cambria"/>
                        </a:rPr>
                        <a:t> </a:t>
                      </a:r>
                      <a:r>
                        <a:rPr lang="en-US" sz="1200">
                          <a:effectLst/>
                          <a:latin typeface="Cambria"/>
                          <a:ea typeface="Cambria"/>
                          <a:cs typeface="Cambria"/>
                        </a:rPr>
                        <a:t>and diagnosis,</a:t>
                      </a:r>
                      <a:r>
                        <a:rPr lang="en-US" sz="1200" spc="-30">
                          <a:effectLst/>
                          <a:latin typeface="Cambria"/>
                          <a:ea typeface="Cambria"/>
                          <a:cs typeface="Cambria"/>
                        </a:rPr>
                        <a:t> </a:t>
                      </a:r>
                      <a:r>
                        <a:rPr lang="en-US" sz="1200">
                          <a:effectLst/>
                          <a:latin typeface="Cambria"/>
                          <a:ea typeface="Cambria"/>
                          <a:cs typeface="Cambria"/>
                        </a:rPr>
                        <a:t>and</a:t>
                      </a:r>
                      <a:r>
                        <a:rPr lang="en-US" sz="1200" spc="-25">
                          <a:effectLst/>
                          <a:latin typeface="Cambria"/>
                          <a:ea typeface="Cambria"/>
                          <a:cs typeface="Cambria"/>
                        </a:rPr>
                        <a:t> </a:t>
                      </a:r>
                      <a:r>
                        <a:rPr lang="en-US" sz="1200">
                          <a:effectLst/>
                          <a:latin typeface="Cambria"/>
                          <a:ea typeface="Cambria"/>
                          <a:cs typeface="Cambria"/>
                        </a:rPr>
                        <a:t>tho</a:t>
                      </a:r>
                      <a:r>
                        <a:rPr lang="en-US" sz="1200" spc="-5">
                          <a:effectLst/>
                          <a:latin typeface="Cambria"/>
                          <a:ea typeface="Cambria"/>
                          <a:cs typeface="Cambria"/>
                        </a:rPr>
                        <a:t>s</a:t>
                      </a:r>
                      <a:r>
                        <a:rPr lang="en-US" sz="1200">
                          <a:effectLst/>
                          <a:latin typeface="Cambria"/>
                          <a:ea typeface="Cambria"/>
                          <a:cs typeface="Cambria"/>
                        </a:rPr>
                        <a:t>e</a:t>
                      </a:r>
                      <a:r>
                        <a:rPr lang="en-US" sz="1200" spc="-30">
                          <a:effectLst/>
                          <a:latin typeface="Cambria"/>
                          <a:ea typeface="Cambria"/>
                          <a:cs typeface="Cambria"/>
                        </a:rPr>
                        <a:t> </a:t>
                      </a:r>
                      <a:r>
                        <a:rPr lang="en-US" sz="1200" spc="-5">
                          <a:effectLst/>
                          <a:latin typeface="Cambria"/>
                          <a:ea typeface="Cambria"/>
                          <a:cs typeface="Cambria"/>
                        </a:rPr>
                        <a:t>s</a:t>
                      </a:r>
                      <a:r>
                        <a:rPr lang="en-US" sz="1200">
                          <a:effectLst/>
                          <a:latin typeface="Cambria"/>
                          <a:ea typeface="Cambria"/>
                          <a:cs typeface="Cambria"/>
                        </a:rPr>
                        <a:t>p</a:t>
                      </a:r>
                      <a:r>
                        <a:rPr lang="en-US" sz="1200" spc="-5">
                          <a:effectLst/>
                          <a:latin typeface="Cambria"/>
                          <a:ea typeface="Cambria"/>
                          <a:cs typeface="Cambria"/>
                        </a:rPr>
                        <a:t>a</a:t>
                      </a:r>
                      <a:r>
                        <a:rPr lang="en-US" sz="1200">
                          <a:effectLst/>
                          <a:latin typeface="Cambria"/>
                          <a:ea typeface="Cambria"/>
                          <a:cs typeface="Cambria"/>
                        </a:rPr>
                        <a:t>ces</a:t>
                      </a:r>
                      <a:r>
                        <a:rPr lang="en-US" sz="1200" spc="-30">
                          <a:effectLst/>
                          <a:latin typeface="Cambria"/>
                          <a:ea typeface="Cambria"/>
                          <a:cs typeface="Cambria"/>
                        </a:rPr>
                        <a:t> </a:t>
                      </a:r>
                      <a:r>
                        <a:rPr lang="en-US" sz="1200">
                          <a:effectLst/>
                          <a:latin typeface="Cambria"/>
                          <a:ea typeface="Cambria"/>
                          <a:cs typeface="Cambria"/>
                        </a:rPr>
                        <a:t>p</a:t>
                      </a:r>
                      <a:r>
                        <a:rPr lang="en-US" sz="1200" spc="-5">
                          <a:effectLst/>
                          <a:latin typeface="Cambria"/>
                          <a:ea typeface="Cambria"/>
                          <a:cs typeface="Cambria"/>
                        </a:rPr>
                        <a:t>r</a:t>
                      </a:r>
                      <a:r>
                        <a:rPr lang="en-US" sz="1200">
                          <a:effectLst/>
                          <a:latin typeface="Cambria"/>
                          <a:ea typeface="Cambria"/>
                          <a:cs typeface="Cambria"/>
                        </a:rPr>
                        <a:t>oviding direct</a:t>
                      </a:r>
                      <a:r>
                        <a:rPr lang="en-US" sz="1200" spc="-15">
                          <a:effectLst/>
                          <a:latin typeface="Cambria"/>
                          <a:ea typeface="Cambria"/>
                          <a:cs typeface="Cambria"/>
                        </a:rPr>
                        <a:t> </a:t>
                      </a:r>
                      <a:r>
                        <a:rPr lang="en-US" sz="1200" spc="-5">
                          <a:effectLst/>
                          <a:latin typeface="Cambria"/>
                          <a:ea typeface="Cambria"/>
                          <a:cs typeface="Cambria"/>
                        </a:rPr>
                        <a:t>s</a:t>
                      </a:r>
                      <a:r>
                        <a:rPr lang="en-US" sz="1200">
                          <a:effectLst/>
                          <a:latin typeface="Cambria"/>
                          <a:ea typeface="Cambria"/>
                          <a:cs typeface="Cambria"/>
                        </a:rPr>
                        <a:t>ervice</a:t>
                      </a:r>
                      <a:r>
                        <a:rPr lang="en-US" sz="1200" spc="-15">
                          <a:effectLst/>
                          <a:latin typeface="Cambria"/>
                          <a:ea typeface="Cambria"/>
                          <a:cs typeface="Cambria"/>
                        </a:rPr>
                        <a:t> </a:t>
                      </a:r>
                      <a:r>
                        <a:rPr lang="en-US" sz="1200">
                          <a:effectLst/>
                          <a:latin typeface="Cambria"/>
                          <a:ea typeface="Cambria"/>
                          <a:cs typeface="Cambria"/>
                        </a:rPr>
                        <a:t>or</a:t>
                      </a:r>
                      <a:r>
                        <a:rPr lang="en-US" sz="1200" spc="-15">
                          <a:effectLst/>
                          <a:latin typeface="Cambria"/>
                          <a:ea typeface="Cambria"/>
                          <a:cs typeface="Cambria"/>
                        </a:rPr>
                        <a:t> </a:t>
                      </a:r>
                      <a:r>
                        <a:rPr lang="en-US" sz="1200">
                          <a:effectLst/>
                          <a:latin typeface="Cambria"/>
                          <a:ea typeface="Cambria"/>
                          <a:cs typeface="Cambria"/>
                        </a:rPr>
                        <a:t>clean</a:t>
                      </a:r>
                      <a:r>
                        <a:rPr lang="en-US" sz="1200" spc="-20">
                          <a:effectLst/>
                          <a:latin typeface="Cambria"/>
                          <a:ea typeface="Cambria"/>
                          <a:cs typeface="Cambria"/>
                        </a:rPr>
                        <a:t> </a:t>
                      </a:r>
                      <a:r>
                        <a:rPr lang="en-US" sz="1200" spc="-5">
                          <a:effectLst/>
                          <a:latin typeface="Cambria"/>
                          <a:ea typeface="Cambria"/>
                          <a:cs typeface="Cambria"/>
                        </a:rPr>
                        <a:t>s</a:t>
                      </a:r>
                      <a:r>
                        <a:rPr lang="en-US" sz="1200">
                          <a:effectLst/>
                          <a:latin typeface="Cambria"/>
                          <a:ea typeface="Cambria"/>
                          <a:cs typeface="Cambria"/>
                        </a:rPr>
                        <a:t>up</a:t>
                      </a:r>
                      <a:r>
                        <a:rPr lang="en-US" sz="1200" spc="-5">
                          <a:effectLst/>
                          <a:latin typeface="Cambria"/>
                          <a:ea typeface="Cambria"/>
                          <a:cs typeface="Cambria"/>
                        </a:rPr>
                        <a:t>p</a:t>
                      </a:r>
                      <a:r>
                        <a:rPr lang="en-US" sz="1200">
                          <a:effectLst/>
                          <a:latin typeface="Cambria"/>
                          <a:ea typeface="Cambria"/>
                          <a:cs typeface="Cambria"/>
                        </a:rPr>
                        <a:t>lies</a:t>
                      </a:r>
                      <a:r>
                        <a:rPr lang="en-US" sz="1200" spc="-20">
                          <a:effectLst/>
                          <a:latin typeface="Cambria"/>
                          <a:ea typeface="Cambria"/>
                          <a:cs typeface="Cambria"/>
                        </a:rPr>
                        <a:t> </a:t>
                      </a:r>
                      <a:r>
                        <a:rPr lang="en-US" sz="1200">
                          <a:effectLst/>
                          <a:latin typeface="Cambria"/>
                          <a:ea typeface="Cambria"/>
                          <a:cs typeface="Cambria"/>
                        </a:rPr>
                        <a:t>and clean</a:t>
                      </a:r>
                      <a:r>
                        <a:rPr lang="en-US" sz="1200" spc="-25">
                          <a:effectLst/>
                          <a:latin typeface="Cambria"/>
                          <a:ea typeface="Cambria"/>
                          <a:cs typeface="Cambria"/>
                        </a:rPr>
                        <a:t> </a:t>
                      </a:r>
                      <a:r>
                        <a:rPr lang="en-US" sz="1200">
                          <a:effectLst/>
                          <a:latin typeface="Cambria"/>
                          <a:ea typeface="Cambria"/>
                          <a:cs typeface="Cambria"/>
                        </a:rPr>
                        <a:t>proce</a:t>
                      </a:r>
                      <a:r>
                        <a:rPr lang="en-US" sz="1200" spc="-5">
                          <a:effectLst/>
                          <a:latin typeface="Cambria"/>
                          <a:ea typeface="Cambria"/>
                          <a:cs typeface="Cambria"/>
                        </a:rPr>
                        <a:t>ss</a:t>
                      </a:r>
                      <a:r>
                        <a:rPr lang="en-US" sz="1200">
                          <a:effectLst/>
                          <a:latin typeface="Cambria"/>
                          <a:ea typeface="Cambria"/>
                          <a:cs typeface="Cambria"/>
                        </a:rPr>
                        <a:t>ing</a:t>
                      </a:r>
                      <a:r>
                        <a:rPr lang="en-US" sz="1200" spc="-25">
                          <a:effectLst/>
                          <a:latin typeface="Cambria"/>
                          <a:ea typeface="Cambria"/>
                          <a:cs typeface="Cambria"/>
                        </a:rPr>
                        <a:t> </a:t>
                      </a:r>
                      <a:r>
                        <a:rPr lang="en-US" sz="1200">
                          <a:effectLst/>
                          <a:latin typeface="Cambria"/>
                          <a:ea typeface="Cambria"/>
                          <a:cs typeface="Cambria"/>
                        </a:rPr>
                        <a:t>(</a:t>
                      </a:r>
                      <a:r>
                        <a:rPr lang="en-US" sz="1200" spc="-5">
                          <a:effectLst/>
                          <a:latin typeface="Cambria"/>
                          <a:ea typeface="Cambria"/>
                          <a:cs typeface="Cambria"/>
                        </a:rPr>
                        <a:t>e</a:t>
                      </a:r>
                      <a:r>
                        <a:rPr lang="en-US" sz="1200">
                          <a:effectLst/>
                          <a:latin typeface="Cambria"/>
                          <a:ea typeface="Cambria"/>
                          <a:cs typeface="Cambria"/>
                        </a:rPr>
                        <a:t>xce</a:t>
                      </a:r>
                      <a:r>
                        <a:rPr lang="en-US" sz="1200" spc="-5">
                          <a:effectLst/>
                          <a:latin typeface="Cambria"/>
                          <a:ea typeface="Cambria"/>
                          <a:cs typeface="Cambria"/>
                        </a:rPr>
                        <a:t>p</a:t>
                      </a:r>
                      <a:r>
                        <a:rPr lang="en-US" sz="1200">
                          <a:effectLst/>
                          <a:latin typeface="Cambria"/>
                          <a:ea typeface="Cambria"/>
                          <a:cs typeface="Cambria"/>
                        </a:rPr>
                        <a:t>t</a:t>
                      </a:r>
                      <a:r>
                        <a:rPr lang="en-US" sz="1200" spc="-25">
                          <a:effectLst/>
                          <a:latin typeface="Cambria"/>
                          <a:ea typeface="Cambria"/>
                          <a:cs typeface="Cambria"/>
                        </a:rPr>
                        <a:t> </a:t>
                      </a:r>
                      <a:r>
                        <a:rPr lang="en-US" sz="1200">
                          <a:effectLst/>
                          <a:latin typeface="Cambria"/>
                          <a:ea typeface="Cambria"/>
                          <a:cs typeface="Cambria"/>
                        </a:rPr>
                        <a:t>as</a:t>
                      </a:r>
                      <a:r>
                        <a:rPr lang="en-US" sz="1200" spc="-20">
                          <a:effectLst/>
                          <a:latin typeface="Cambria"/>
                          <a:ea typeface="Cambria"/>
                          <a:cs typeface="Cambria"/>
                        </a:rPr>
                        <a:t> </a:t>
                      </a:r>
                      <a:r>
                        <a:rPr lang="en-US" sz="1200">
                          <a:effectLst/>
                          <a:latin typeface="Cambria"/>
                          <a:ea typeface="Cambria"/>
                          <a:cs typeface="Cambria"/>
                        </a:rPr>
                        <a:t>noted below);</a:t>
                      </a:r>
                      <a:r>
                        <a:rPr lang="en-US" sz="1200" spc="-15">
                          <a:effectLst/>
                          <a:latin typeface="Cambria"/>
                          <a:ea typeface="Cambria"/>
                          <a:cs typeface="Cambria"/>
                        </a:rPr>
                        <a:t> </a:t>
                      </a:r>
                      <a:r>
                        <a:rPr lang="en-US" sz="1200" spc="-5">
                          <a:effectLst/>
                          <a:latin typeface="Cambria"/>
                          <a:ea typeface="Cambria"/>
                          <a:cs typeface="Cambria"/>
                        </a:rPr>
                        <a:t>A</a:t>
                      </a:r>
                      <a:r>
                        <a:rPr lang="en-US" sz="1200">
                          <a:effectLst/>
                          <a:latin typeface="Cambria"/>
                          <a:ea typeface="Cambria"/>
                          <a:cs typeface="Cambria"/>
                        </a:rPr>
                        <a:t>II</a:t>
                      </a:r>
                      <a:r>
                        <a:rPr lang="en-US" sz="1200" spc="-10">
                          <a:effectLst/>
                          <a:latin typeface="Cambria"/>
                          <a:ea typeface="Cambria"/>
                          <a:cs typeface="Cambria"/>
                        </a:rPr>
                        <a:t> </a:t>
                      </a:r>
                      <a:r>
                        <a:rPr lang="en-US" sz="1200">
                          <a:effectLst/>
                          <a:latin typeface="Cambria"/>
                          <a:ea typeface="Cambria"/>
                          <a:cs typeface="Cambria"/>
                        </a:rPr>
                        <a:t>rooms</a:t>
                      </a:r>
                      <a:endParaRPr lang="en-US" sz="120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65200" marR="965835" algn="ctr">
                        <a:spcBef>
                          <a:spcPts val="295"/>
                        </a:spcBef>
                        <a:spcAft>
                          <a:spcPts val="0"/>
                        </a:spcAft>
                      </a:pPr>
                      <a:r>
                        <a:rPr lang="en-US" sz="1200">
                          <a:effectLst/>
                          <a:latin typeface="Cambria"/>
                          <a:ea typeface="Cambria"/>
                          <a:cs typeface="Cambria"/>
                        </a:rPr>
                        <a:t>7</a:t>
                      </a:r>
                      <a:endParaRPr lang="en-US" sz="120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34085" marR="934720" algn="ctr">
                        <a:spcBef>
                          <a:spcPts val="295"/>
                        </a:spcBef>
                        <a:spcAft>
                          <a:spcPts val="0"/>
                        </a:spcAft>
                      </a:pPr>
                      <a:r>
                        <a:rPr lang="en-US" sz="1200" spc="-5">
                          <a:effectLst/>
                          <a:latin typeface="Cambria"/>
                          <a:ea typeface="Cambria"/>
                          <a:cs typeface="Cambria"/>
                        </a:rPr>
                        <a:t>14</a:t>
                      </a:r>
                      <a:endParaRPr lang="en-US" sz="120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4018">
                <a:tc>
                  <a:txBody>
                    <a:bodyPr/>
                    <a:lstStyle/>
                    <a:p>
                      <a:pPr marL="64770" marR="0">
                        <a:spcBef>
                          <a:spcPts val="295"/>
                        </a:spcBef>
                        <a:spcAft>
                          <a:spcPts val="0"/>
                        </a:spcAft>
                      </a:pPr>
                      <a:r>
                        <a:rPr lang="en-US" sz="1200">
                          <a:effectLst/>
                          <a:latin typeface="Cambria"/>
                          <a:ea typeface="Cambria"/>
                          <a:cs typeface="Cambria"/>
                        </a:rPr>
                        <a:t>Protective</a:t>
                      </a:r>
                      <a:r>
                        <a:rPr lang="en-US" sz="1200" spc="-40">
                          <a:effectLst/>
                          <a:latin typeface="Cambria"/>
                          <a:ea typeface="Cambria"/>
                          <a:cs typeface="Cambria"/>
                        </a:rPr>
                        <a:t> </a:t>
                      </a:r>
                      <a:r>
                        <a:rPr lang="en-US" sz="1200">
                          <a:effectLst/>
                          <a:latin typeface="Cambria"/>
                          <a:ea typeface="Cambria"/>
                          <a:cs typeface="Cambria"/>
                        </a:rPr>
                        <a:t>environment</a:t>
                      </a:r>
                      <a:r>
                        <a:rPr lang="en-US" sz="1200" spc="-40">
                          <a:effectLst/>
                          <a:latin typeface="Cambria"/>
                          <a:ea typeface="Cambria"/>
                          <a:cs typeface="Cambria"/>
                        </a:rPr>
                        <a:t> </a:t>
                      </a:r>
                      <a:r>
                        <a:rPr lang="en-US" sz="1200">
                          <a:effectLst/>
                          <a:latin typeface="Cambria"/>
                          <a:ea typeface="Cambria"/>
                          <a:cs typeface="Cambria"/>
                        </a:rPr>
                        <a:t>(PE)</a:t>
                      </a:r>
                      <a:r>
                        <a:rPr lang="en-US" sz="1200" spc="-40">
                          <a:effectLst/>
                          <a:latin typeface="Cambria"/>
                          <a:ea typeface="Cambria"/>
                          <a:cs typeface="Cambria"/>
                        </a:rPr>
                        <a:t> </a:t>
                      </a:r>
                      <a:r>
                        <a:rPr lang="en-US" sz="1200">
                          <a:effectLst/>
                          <a:latin typeface="Cambria"/>
                          <a:ea typeface="Cambria"/>
                          <a:cs typeface="Cambria"/>
                        </a:rPr>
                        <a:t>rooms</a:t>
                      </a:r>
                      <a:endParaRPr lang="en-US" sz="120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965200" marR="965835" algn="ctr">
                        <a:spcBef>
                          <a:spcPts val="295"/>
                        </a:spcBef>
                        <a:spcAft>
                          <a:spcPts val="0"/>
                        </a:spcAft>
                      </a:pPr>
                      <a:r>
                        <a:rPr lang="en-US" sz="1200">
                          <a:effectLst/>
                          <a:latin typeface="Cambria"/>
                          <a:ea typeface="Cambria"/>
                          <a:cs typeface="Cambria"/>
                        </a:rPr>
                        <a:t>7</a:t>
                      </a:r>
                      <a:endParaRPr lang="en-US" sz="120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635" algn="ctr">
                        <a:spcBef>
                          <a:spcPts val="295"/>
                        </a:spcBef>
                        <a:spcAft>
                          <a:spcPts val="0"/>
                        </a:spcAft>
                      </a:pPr>
                      <a:r>
                        <a:rPr lang="en-US" sz="1200">
                          <a:effectLst/>
                          <a:latin typeface="Cambria"/>
                          <a:ea typeface="Cambria"/>
                          <a:cs typeface="Cambria"/>
                        </a:rPr>
                        <a:t>(H</a:t>
                      </a:r>
                      <a:r>
                        <a:rPr lang="en-US" sz="1200" spc="-5">
                          <a:effectLst/>
                          <a:latin typeface="Cambria"/>
                          <a:ea typeface="Cambria"/>
                          <a:cs typeface="Cambria"/>
                        </a:rPr>
                        <a:t>E</a:t>
                      </a:r>
                      <a:r>
                        <a:rPr lang="en-US" sz="1200">
                          <a:effectLst/>
                          <a:latin typeface="Cambria"/>
                          <a:ea typeface="Cambria"/>
                          <a:cs typeface="Cambria"/>
                        </a:rPr>
                        <a:t>P</a:t>
                      </a:r>
                      <a:r>
                        <a:rPr lang="en-US" sz="1200" spc="-5">
                          <a:effectLst/>
                          <a:latin typeface="Cambria"/>
                          <a:ea typeface="Cambria"/>
                          <a:cs typeface="Cambria"/>
                        </a:rPr>
                        <a:t>A)</a:t>
                      </a:r>
                      <a:r>
                        <a:rPr lang="en-US" sz="1200">
                          <a:effectLst/>
                          <a:latin typeface="Cambria"/>
                          <a:ea typeface="Cambria"/>
                          <a:cs typeface="Cambria"/>
                        </a:rPr>
                        <a:t>c,d</a:t>
                      </a:r>
                      <a:endParaRPr lang="en-US" sz="120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7384">
                <a:tc>
                  <a:txBody>
                    <a:bodyPr/>
                    <a:lstStyle/>
                    <a:p>
                      <a:pPr marL="64770" marR="323850">
                        <a:spcBef>
                          <a:spcPts val="295"/>
                        </a:spcBef>
                        <a:spcAft>
                          <a:spcPts val="0"/>
                        </a:spcAft>
                      </a:pPr>
                      <a:r>
                        <a:rPr lang="en-US" sz="1200">
                          <a:effectLst/>
                          <a:latin typeface="Cambria"/>
                          <a:ea typeface="Cambria"/>
                          <a:cs typeface="Cambria"/>
                        </a:rPr>
                        <a:t>Laboratorie</a:t>
                      </a:r>
                      <a:r>
                        <a:rPr lang="en-US" sz="1200" spc="-5">
                          <a:effectLst/>
                          <a:latin typeface="Cambria"/>
                          <a:ea typeface="Cambria"/>
                          <a:cs typeface="Cambria"/>
                        </a:rPr>
                        <a:t>s</a:t>
                      </a:r>
                      <a:r>
                        <a:rPr lang="en-US" sz="1200">
                          <a:effectLst/>
                          <a:latin typeface="Cambria"/>
                          <a:ea typeface="Cambria"/>
                          <a:cs typeface="Cambria"/>
                        </a:rPr>
                        <a:t>;</a:t>
                      </a:r>
                      <a:r>
                        <a:rPr lang="en-US" sz="1200" spc="-20">
                          <a:effectLst/>
                          <a:latin typeface="Cambria"/>
                          <a:ea typeface="Cambria"/>
                          <a:cs typeface="Cambria"/>
                        </a:rPr>
                        <a:t> </a:t>
                      </a:r>
                      <a:r>
                        <a:rPr lang="en-US" sz="1200">
                          <a:effectLst/>
                          <a:latin typeface="Cambria"/>
                          <a:ea typeface="Cambria"/>
                          <a:cs typeface="Cambria"/>
                        </a:rPr>
                        <a:t>cla</a:t>
                      </a:r>
                      <a:r>
                        <a:rPr lang="en-US" sz="1200" spc="-5">
                          <a:effectLst/>
                          <a:latin typeface="Cambria"/>
                          <a:ea typeface="Cambria"/>
                          <a:cs typeface="Cambria"/>
                        </a:rPr>
                        <a:t>s</a:t>
                      </a:r>
                      <a:r>
                        <a:rPr lang="en-US" sz="1200">
                          <a:effectLst/>
                          <a:latin typeface="Cambria"/>
                          <a:ea typeface="Cambria"/>
                          <a:cs typeface="Cambria"/>
                        </a:rPr>
                        <a:t>s</a:t>
                      </a:r>
                      <a:r>
                        <a:rPr lang="en-US" sz="1200" spc="-20">
                          <a:effectLst/>
                          <a:latin typeface="Cambria"/>
                          <a:ea typeface="Cambria"/>
                          <a:cs typeface="Cambria"/>
                        </a:rPr>
                        <a:t> </a:t>
                      </a:r>
                      <a:r>
                        <a:rPr lang="en-US" sz="1200">
                          <a:effectLst/>
                          <a:latin typeface="Cambria"/>
                          <a:ea typeface="Cambria"/>
                          <a:cs typeface="Cambria"/>
                        </a:rPr>
                        <a:t>A</a:t>
                      </a:r>
                      <a:r>
                        <a:rPr lang="en-US" sz="1200" spc="-20">
                          <a:effectLst/>
                          <a:latin typeface="Cambria"/>
                          <a:ea typeface="Cambria"/>
                          <a:cs typeface="Cambria"/>
                        </a:rPr>
                        <a:t> </a:t>
                      </a:r>
                      <a:r>
                        <a:rPr lang="en-US" sz="1200" spc="-5">
                          <a:effectLst/>
                          <a:latin typeface="Cambria"/>
                          <a:ea typeface="Cambria"/>
                          <a:cs typeface="Cambria"/>
                        </a:rPr>
                        <a:t>s</a:t>
                      </a:r>
                      <a:r>
                        <a:rPr lang="en-US" sz="1200">
                          <a:effectLst/>
                          <a:latin typeface="Cambria"/>
                          <a:ea typeface="Cambria"/>
                          <a:cs typeface="Cambria"/>
                        </a:rPr>
                        <a:t>urgery</a:t>
                      </a:r>
                      <a:r>
                        <a:rPr lang="en-US" sz="1200" spc="-15">
                          <a:effectLst/>
                          <a:latin typeface="Cambria"/>
                          <a:ea typeface="Cambria"/>
                          <a:cs typeface="Cambria"/>
                        </a:rPr>
                        <a:t> </a:t>
                      </a:r>
                      <a:r>
                        <a:rPr lang="en-US" sz="1200">
                          <a:effectLst/>
                          <a:latin typeface="Cambria"/>
                          <a:ea typeface="Cambria"/>
                          <a:cs typeface="Cambria"/>
                        </a:rPr>
                        <a:t>and a</a:t>
                      </a:r>
                      <a:r>
                        <a:rPr lang="en-US" sz="1200" spc="-5">
                          <a:effectLst/>
                          <a:latin typeface="Cambria"/>
                          <a:ea typeface="Cambria"/>
                          <a:cs typeface="Cambria"/>
                        </a:rPr>
                        <a:t>ss</a:t>
                      </a:r>
                      <a:r>
                        <a:rPr lang="en-US" sz="1200">
                          <a:effectLst/>
                          <a:latin typeface="Cambria"/>
                          <a:ea typeface="Cambria"/>
                          <a:cs typeface="Cambria"/>
                        </a:rPr>
                        <a:t>ociated</a:t>
                      </a:r>
                      <a:r>
                        <a:rPr lang="en-US" sz="1200" spc="-55">
                          <a:effectLst/>
                          <a:latin typeface="Cambria"/>
                          <a:ea typeface="Cambria"/>
                          <a:cs typeface="Cambria"/>
                        </a:rPr>
                        <a:t> </a:t>
                      </a:r>
                      <a:r>
                        <a:rPr lang="en-US" sz="1200" spc="-10">
                          <a:effectLst/>
                          <a:latin typeface="Cambria"/>
                          <a:ea typeface="Cambria"/>
                          <a:cs typeface="Cambria"/>
                        </a:rPr>
                        <a:t>s</a:t>
                      </a:r>
                      <a:r>
                        <a:rPr lang="en-US" sz="1200">
                          <a:effectLst/>
                          <a:latin typeface="Cambria"/>
                          <a:ea typeface="Cambria"/>
                          <a:cs typeface="Cambria"/>
                        </a:rPr>
                        <a:t>em</a:t>
                      </a:r>
                      <a:r>
                        <a:rPr lang="en-US" sz="1200" spc="5">
                          <a:effectLst/>
                          <a:latin typeface="Cambria"/>
                          <a:ea typeface="Cambria"/>
                          <a:cs typeface="Cambria"/>
                        </a:rPr>
                        <a:t>i</a:t>
                      </a:r>
                      <a:r>
                        <a:rPr lang="en-US" sz="1200">
                          <a:effectLst/>
                          <a:latin typeface="Cambria"/>
                          <a:ea typeface="Cambria"/>
                          <a:cs typeface="Cambria"/>
                        </a:rPr>
                        <a:t>-re</a:t>
                      </a:r>
                      <a:r>
                        <a:rPr lang="en-US" sz="1200" spc="-5">
                          <a:effectLst/>
                          <a:latin typeface="Cambria"/>
                          <a:ea typeface="Cambria"/>
                          <a:cs typeface="Cambria"/>
                        </a:rPr>
                        <a:t>s</a:t>
                      </a:r>
                      <a:r>
                        <a:rPr lang="en-US" sz="1200">
                          <a:effectLst/>
                          <a:latin typeface="Cambria"/>
                          <a:ea typeface="Cambria"/>
                          <a:cs typeface="Cambria"/>
                        </a:rPr>
                        <a:t>tricted</a:t>
                      </a:r>
                      <a:r>
                        <a:rPr lang="en-US" sz="1200" spc="-50">
                          <a:effectLst/>
                          <a:latin typeface="Cambria"/>
                          <a:ea typeface="Cambria"/>
                          <a:cs typeface="Cambria"/>
                        </a:rPr>
                        <a:t> </a:t>
                      </a:r>
                      <a:r>
                        <a:rPr lang="en-US" sz="1200" spc="-5">
                          <a:effectLst/>
                          <a:latin typeface="Cambria"/>
                          <a:ea typeface="Cambria"/>
                          <a:cs typeface="Cambria"/>
                        </a:rPr>
                        <a:t>s</a:t>
                      </a:r>
                      <a:r>
                        <a:rPr lang="en-US" sz="1200">
                          <a:effectLst/>
                          <a:latin typeface="Cambria"/>
                          <a:ea typeface="Cambria"/>
                          <a:cs typeface="Cambria"/>
                        </a:rPr>
                        <a:t>p</a:t>
                      </a:r>
                      <a:r>
                        <a:rPr lang="en-US" sz="1200" spc="-5">
                          <a:effectLst/>
                          <a:latin typeface="Cambria"/>
                          <a:ea typeface="Cambria"/>
                          <a:cs typeface="Cambria"/>
                        </a:rPr>
                        <a:t>a</a:t>
                      </a:r>
                      <a:r>
                        <a:rPr lang="en-US" sz="1200">
                          <a:effectLst/>
                          <a:latin typeface="Cambria"/>
                          <a:ea typeface="Cambria"/>
                          <a:cs typeface="Cambria"/>
                        </a:rPr>
                        <a:t>ces</a:t>
                      </a:r>
                      <a:endParaRPr lang="en-US" sz="120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635" algn="ctr">
                        <a:spcBef>
                          <a:spcPts val="295"/>
                        </a:spcBef>
                        <a:spcAft>
                          <a:spcPts val="0"/>
                        </a:spcAft>
                      </a:pPr>
                      <a:r>
                        <a:rPr lang="en-US" sz="1200" spc="-5">
                          <a:effectLst/>
                          <a:latin typeface="Cambria"/>
                          <a:ea typeface="Cambria"/>
                          <a:cs typeface="Cambria"/>
                        </a:rPr>
                        <a:t>1</a:t>
                      </a:r>
                      <a:r>
                        <a:rPr lang="en-US" sz="1200">
                          <a:effectLst/>
                          <a:latin typeface="Cambria"/>
                          <a:ea typeface="Cambria"/>
                          <a:cs typeface="Cambria"/>
                        </a:rPr>
                        <a:t>3b</a:t>
                      </a:r>
                      <a:endParaRPr lang="en-US" sz="120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635" algn="ctr">
                        <a:spcBef>
                          <a:spcPts val="295"/>
                        </a:spcBef>
                        <a:spcAft>
                          <a:spcPts val="0"/>
                        </a:spcAft>
                      </a:pPr>
                      <a:r>
                        <a:rPr lang="en-US" sz="1200" dirty="0">
                          <a:effectLst/>
                          <a:latin typeface="Cambria"/>
                          <a:ea typeface="Cambria"/>
                          <a:cs typeface="Cambria"/>
                        </a:rPr>
                        <a:t>N/R*</a:t>
                      </a:r>
                      <a:endParaRPr lang="en-US" sz="1200" dirty="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99065">
                <a:tc gridSpan="3">
                  <a:txBody>
                    <a:bodyPr/>
                    <a:lstStyle/>
                    <a:p>
                      <a:pPr marL="64770" marR="0">
                        <a:spcBef>
                          <a:spcPts val="290"/>
                        </a:spcBef>
                        <a:spcAft>
                          <a:spcPts val="0"/>
                        </a:spcAft>
                      </a:pPr>
                      <a:r>
                        <a:rPr lang="en-US" sz="800" dirty="0">
                          <a:effectLst/>
                          <a:latin typeface="Cambria"/>
                          <a:ea typeface="Cambria"/>
                          <a:cs typeface="Cambria"/>
                        </a:rPr>
                        <a:t>*</a:t>
                      </a:r>
                      <a:r>
                        <a:rPr lang="en-US" sz="800" spc="-25" dirty="0">
                          <a:effectLst/>
                          <a:latin typeface="Cambria"/>
                          <a:ea typeface="Cambria"/>
                          <a:cs typeface="Cambria"/>
                        </a:rPr>
                        <a:t> </a:t>
                      </a:r>
                      <a:r>
                        <a:rPr lang="en-US" sz="1100" dirty="0">
                          <a:effectLst/>
                          <a:latin typeface="Cambria"/>
                          <a:ea typeface="Cambria"/>
                          <a:cs typeface="Cambria"/>
                        </a:rPr>
                        <a:t>NR=</a:t>
                      </a:r>
                      <a:r>
                        <a:rPr lang="en-US" sz="1100" spc="-25" dirty="0">
                          <a:effectLst/>
                          <a:latin typeface="Cambria"/>
                          <a:ea typeface="Cambria"/>
                          <a:cs typeface="Cambria"/>
                        </a:rPr>
                        <a:t> </a:t>
                      </a:r>
                      <a:r>
                        <a:rPr lang="en-US" sz="1100" dirty="0">
                          <a:effectLst/>
                          <a:latin typeface="Cambria"/>
                          <a:ea typeface="Cambria"/>
                          <a:cs typeface="Cambria"/>
                        </a:rPr>
                        <a:t>not</a:t>
                      </a:r>
                      <a:r>
                        <a:rPr lang="en-US" sz="1100" spc="-25" dirty="0">
                          <a:effectLst/>
                          <a:latin typeface="Cambria"/>
                          <a:ea typeface="Cambria"/>
                          <a:cs typeface="Cambria"/>
                        </a:rPr>
                        <a:t> </a:t>
                      </a:r>
                      <a:r>
                        <a:rPr lang="en-US" sz="1100" dirty="0">
                          <a:effectLst/>
                          <a:latin typeface="Cambria"/>
                          <a:ea typeface="Cambria"/>
                          <a:cs typeface="Cambria"/>
                        </a:rPr>
                        <a:t>required</a:t>
                      </a:r>
                      <a:endParaRPr lang="en-US" sz="1100" dirty="0">
                        <a:effectLst/>
                        <a:latin typeface="Calibri"/>
                        <a:ea typeface="Calibri"/>
                        <a:cs typeface="Times New Roman"/>
                      </a:endParaRPr>
                    </a:p>
                    <a:p>
                      <a:pPr marL="64770" marR="65405">
                        <a:lnSpc>
                          <a:spcPts val="940"/>
                        </a:lnSpc>
                        <a:spcBef>
                          <a:spcPts val="305"/>
                        </a:spcBef>
                        <a:spcAft>
                          <a:spcPts val="0"/>
                        </a:spcAft>
                      </a:pPr>
                      <a:r>
                        <a:rPr lang="en-US" sz="1100" dirty="0">
                          <a:effectLst/>
                          <a:latin typeface="Cambria"/>
                          <a:ea typeface="Cambria"/>
                          <a:cs typeface="Cambria"/>
                        </a:rPr>
                        <a:t>Note</a:t>
                      </a:r>
                      <a:r>
                        <a:rPr lang="en-US" sz="1100" spc="-30" dirty="0">
                          <a:effectLst/>
                          <a:latin typeface="Cambria"/>
                          <a:ea typeface="Cambria"/>
                          <a:cs typeface="Cambria"/>
                        </a:rPr>
                        <a:t> </a:t>
                      </a:r>
                      <a:r>
                        <a:rPr lang="en-US" sz="1100" dirty="0">
                          <a:effectLst/>
                          <a:latin typeface="Cambria"/>
                          <a:ea typeface="Cambria"/>
                          <a:cs typeface="Cambria"/>
                        </a:rPr>
                        <a:t>a:</a:t>
                      </a:r>
                      <a:r>
                        <a:rPr lang="en-US" sz="1100" spc="-30" dirty="0">
                          <a:effectLst/>
                          <a:latin typeface="Cambria"/>
                          <a:ea typeface="Cambria"/>
                          <a:cs typeface="Cambria"/>
                        </a:rPr>
                        <a:t> </a:t>
                      </a:r>
                      <a:r>
                        <a:rPr lang="en-US" sz="1100" dirty="0">
                          <a:effectLst/>
                          <a:latin typeface="Cambria"/>
                          <a:ea typeface="Cambria"/>
                          <a:cs typeface="Cambria"/>
                        </a:rPr>
                        <a:t>The</a:t>
                      </a:r>
                      <a:r>
                        <a:rPr lang="en-US" sz="1100" spc="-25" dirty="0">
                          <a:effectLst/>
                          <a:latin typeface="Cambria"/>
                          <a:ea typeface="Cambria"/>
                          <a:cs typeface="Cambria"/>
                        </a:rPr>
                        <a:t> </a:t>
                      </a:r>
                      <a:r>
                        <a:rPr lang="en-US" sz="1100" dirty="0">
                          <a:effectLst/>
                          <a:latin typeface="Cambria"/>
                          <a:ea typeface="Cambria"/>
                          <a:cs typeface="Cambria"/>
                        </a:rPr>
                        <a:t>minim</a:t>
                      </a:r>
                      <a:r>
                        <a:rPr lang="en-US" sz="1100" spc="-5" dirty="0">
                          <a:effectLst/>
                          <a:latin typeface="Cambria"/>
                          <a:ea typeface="Cambria"/>
                          <a:cs typeface="Cambria"/>
                        </a:rPr>
                        <a:t>u</a:t>
                      </a:r>
                      <a:r>
                        <a:rPr lang="en-US" sz="1100" dirty="0">
                          <a:effectLst/>
                          <a:latin typeface="Cambria"/>
                          <a:ea typeface="Cambria"/>
                          <a:cs typeface="Cambria"/>
                        </a:rPr>
                        <a:t>m</a:t>
                      </a:r>
                      <a:r>
                        <a:rPr lang="en-US" sz="1100" spc="-30" dirty="0">
                          <a:effectLst/>
                          <a:latin typeface="Cambria"/>
                          <a:ea typeface="Cambria"/>
                          <a:cs typeface="Cambria"/>
                        </a:rPr>
                        <a:t> </a:t>
                      </a:r>
                      <a:r>
                        <a:rPr lang="en-US" sz="1100" dirty="0">
                          <a:effectLst/>
                          <a:latin typeface="Cambria"/>
                          <a:ea typeface="Cambria"/>
                          <a:cs typeface="Cambria"/>
                        </a:rPr>
                        <a:t>ef</a:t>
                      </a:r>
                      <a:r>
                        <a:rPr lang="en-US" sz="1100" spc="-5" dirty="0">
                          <a:effectLst/>
                          <a:latin typeface="Cambria"/>
                          <a:ea typeface="Cambria"/>
                          <a:cs typeface="Cambria"/>
                        </a:rPr>
                        <a:t>f</a:t>
                      </a:r>
                      <a:r>
                        <a:rPr lang="en-US" sz="1100" dirty="0">
                          <a:effectLst/>
                          <a:latin typeface="Cambria"/>
                          <a:ea typeface="Cambria"/>
                          <a:cs typeface="Cambria"/>
                        </a:rPr>
                        <a:t>iciency</a:t>
                      </a:r>
                      <a:r>
                        <a:rPr lang="en-US" sz="1100" spc="-25" dirty="0">
                          <a:effectLst/>
                          <a:latin typeface="Cambria"/>
                          <a:ea typeface="Cambria"/>
                          <a:cs typeface="Cambria"/>
                        </a:rPr>
                        <a:t> </a:t>
                      </a:r>
                      <a:r>
                        <a:rPr lang="en-US" sz="1100" dirty="0">
                          <a:effectLst/>
                          <a:latin typeface="Cambria"/>
                          <a:ea typeface="Cambria"/>
                          <a:cs typeface="Cambria"/>
                        </a:rPr>
                        <a:t>reporting</a:t>
                      </a:r>
                      <a:r>
                        <a:rPr lang="en-US" sz="1100" spc="-30" dirty="0">
                          <a:effectLst/>
                          <a:latin typeface="Cambria"/>
                          <a:ea typeface="Cambria"/>
                          <a:cs typeface="Cambria"/>
                        </a:rPr>
                        <a:t> </a:t>
                      </a:r>
                      <a:r>
                        <a:rPr lang="en-US" sz="1100" dirty="0">
                          <a:effectLst/>
                          <a:latin typeface="Cambria"/>
                          <a:ea typeface="Cambria"/>
                          <a:cs typeface="Cambria"/>
                        </a:rPr>
                        <a:t>val</a:t>
                      </a:r>
                      <a:r>
                        <a:rPr lang="en-US" sz="1100" spc="-5" dirty="0">
                          <a:effectLst/>
                          <a:latin typeface="Cambria"/>
                          <a:ea typeface="Cambria"/>
                          <a:cs typeface="Cambria"/>
                        </a:rPr>
                        <a:t>u</a:t>
                      </a:r>
                      <a:r>
                        <a:rPr lang="en-US" sz="1100" dirty="0">
                          <a:effectLst/>
                          <a:latin typeface="Cambria"/>
                          <a:ea typeface="Cambria"/>
                          <a:cs typeface="Cambria"/>
                        </a:rPr>
                        <a:t>e</a:t>
                      </a:r>
                      <a:r>
                        <a:rPr lang="en-US" sz="1100" spc="-25" dirty="0">
                          <a:effectLst/>
                          <a:latin typeface="Cambria"/>
                          <a:ea typeface="Cambria"/>
                          <a:cs typeface="Cambria"/>
                        </a:rPr>
                        <a:t> </a:t>
                      </a:r>
                      <a:r>
                        <a:rPr lang="en-US" sz="1100" dirty="0">
                          <a:effectLst/>
                          <a:latin typeface="Cambria"/>
                          <a:ea typeface="Cambria"/>
                          <a:cs typeface="Cambria"/>
                        </a:rPr>
                        <a:t>(MERV)</a:t>
                      </a:r>
                      <a:r>
                        <a:rPr lang="en-US" sz="1100" spc="-25" dirty="0">
                          <a:effectLst/>
                          <a:latin typeface="Cambria"/>
                          <a:ea typeface="Cambria"/>
                          <a:cs typeface="Cambria"/>
                        </a:rPr>
                        <a:t> </a:t>
                      </a:r>
                      <a:r>
                        <a:rPr lang="en-US" sz="1100" dirty="0">
                          <a:effectLst/>
                          <a:latin typeface="Cambria"/>
                          <a:ea typeface="Cambria"/>
                          <a:cs typeface="Cambria"/>
                        </a:rPr>
                        <a:t>is</a:t>
                      </a:r>
                      <a:r>
                        <a:rPr lang="en-US" sz="1100" spc="-30" dirty="0">
                          <a:effectLst/>
                          <a:latin typeface="Cambria"/>
                          <a:ea typeface="Cambria"/>
                          <a:cs typeface="Cambria"/>
                        </a:rPr>
                        <a:t> </a:t>
                      </a:r>
                      <a:r>
                        <a:rPr lang="en-US" sz="1100" dirty="0">
                          <a:effectLst/>
                          <a:latin typeface="Cambria"/>
                          <a:ea typeface="Cambria"/>
                          <a:cs typeface="Cambria"/>
                        </a:rPr>
                        <a:t>based</a:t>
                      </a:r>
                      <a:r>
                        <a:rPr lang="en-US" sz="1100" spc="-25" dirty="0">
                          <a:effectLst/>
                          <a:latin typeface="Cambria"/>
                          <a:ea typeface="Cambria"/>
                          <a:cs typeface="Cambria"/>
                        </a:rPr>
                        <a:t> </a:t>
                      </a:r>
                      <a:r>
                        <a:rPr lang="en-US" sz="1100" dirty="0">
                          <a:effectLst/>
                          <a:latin typeface="Cambria"/>
                          <a:ea typeface="Cambria"/>
                          <a:cs typeface="Cambria"/>
                        </a:rPr>
                        <a:t>on</a:t>
                      </a:r>
                      <a:r>
                        <a:rPr lang="en-US" sz="1100" spc="-30" dirty="0">
                          <a:effectLst/>
                          <a:latin typeface="Cambria"/>
                          <a:ea typeface="Cambria"/>
                          <a:cs typeface="Cambria"/>
                        </a:rPr>
                        <a:t> </a:t>
                      </a:r>
                      <a:r>
                        <a:rPr lang="en-US" sz="1100" dirty="0">
                          <a:effectLst/>
                          <a:latin typeface="Cambria"/>
                          <a:ea typeface="Cambria"/>
                          <a:cs typeface="Cambria"/>
                        </a:rPr>
                        <a:t>t</a:t>
                      </a:r>
                      <a:r>
                        <a:rPr lang="en-US" sz="1100" spc="-5" dirty="0">
                          <a:effectLst/>
                          <a:latin typeface="Cambria"/>
                          <a:ea typeface="Cambria"/>
                          <a:cs typeface="Cambria"/>
                        </a:rPr>
                        <a:t>h</a:t>
                      </a:r>
                      <a:r>
                        <a:rPr lang="en-US" sz="1100" dirty="0">
                          <a:effectLst/>
                          <a:latin typeface="Cambria"/>
                          <a:ea typeface="Cambria"/>
                          <a:cs typeface="Cambria"/>
                        </a:rPr>
                        <a:t>e</a:t>
                      </a:r>
                      <a:r>
                        <a:rPr lang="en-US" sz="1100" spc="-25" dirty="0">
                          <a:effectLst/>
                          <a:latin typeface="Cambria"/>
                          <a:ea typeface="Cambria"/>
                          <a:cs typeface="Cambria"/>
                        </a:rPr>
                        <a:t> </a:t>
                      </a:r>
                      <a:r>
                        <a:rPr lang="en-US" sz="1100" dirty="0">
                          <a:effectLst/>
                          <a:latin typeface="Cambria"/>
                          <a:ea typeface="Cambria"/>
                          <a:cs typeface="Cambria"/>
                        </a:rPr>
                        <a:t>method</a:t>
                      </a:r>
                      <a:r>
                        <a:rPr lang="en-US" sz="1100" spc="-25" dirty="0">
                          <a:effectLst/>
                          <a:latin typeface="Cambria"/>
                          <a:ea typeface="Cambria"/>
                          <a:cs typeface="Cambria"/>
                        </a:rPr>
                        <a:t> </a:t>
                      </a:r>
                      <a:r>
                        <a:rPr lang="en-US" sz="1100" dirty="0">
                          <a:effectLst/>
                          <a:latin typeface="Cambria"/>
                          <a:ea typeface="Cambria"/>
                          <a:cs typeface="Cambria"/>
                        </a:rPr>
                        <a:t>of</a:t>
                      </a:r>
                      <a:r>
                        <a:rPr lang="en-US" sz="1100" spc="-25" dirty="0">
                          <a:effectLst/>
                          <a:latin typeface="Cambria"/>
                          <a:ea typeface="Cambria"/>
                          <a:cs typeface="Cambria"/>
                        </a:rPr>
                        <a:t> </a:t>
                      </a:r>
                      <a:r>
                        <a:rPr lang="en-US" sz="1100" dirty="0">
                          <a:effectLst/>
                          <a:latin typeface="Cambria"/>
                          <a:ea typeface="Cambria"/>
                          <a:cs typeface="Cambria"/>
                        </a:rPr>
                        <a:t>testing</a:t>
                      </a:r>
                      <a:r>
                        <a:rPr lang="en-US" sz="1100" spc="-30" dirty="0">
                          <a:effectLst/>
                          <a:latin typeface="Cambria"/>
                          <a:ea typeface="Cambria"/>
                          <a:cs typeface="Cambria"/>
                        </a:rPr>
                        <a:t> </a:t>
                      </a:r>
                      <a:r>
                        <a:rPr lang="en-US" sz="1100" dirty="0">
                          <a:effectLst/>
                          <a:latin typeface="Cambria"/>
                          <a:ea typeface="Cambria"/>
                          <a:cs typeface="Cambria"/>
                        </a:rPr>
                        <a:t>described</a:t>
                      </a:r>
                      <a:r>
                        <a:rPr lang="en-US" sz="1100" spc="-25" dirty="0">
                          <a:effectLst/>
                          <a:latin typeface="Cambria"/>
                          <a:ea typeface="Cambria"/>
                          <a:cs typeface="Cambria"/>
                        </a:rPr>
                        <a:t> </a:t>
                      </a:r>
                      <a:r>
                        <a:rPr lang="en-US" sz="1100" dirty="0">
                          <a:effectLst/>
                          <a:latin typeface="Cambria"/>
                          <a:ea typeface="Cambria"/>
                          <a:cs typeface="Cambria"/>
                        </a:rPr>
                        <a:t>in</a:t>
                      </a:r>
                      <a:r>
                        <a:rPr lang="en-US" sz="1100" spc="-15" dirty="0">
                          <a:effectLst/>
                          <a:latin typeface="Cambria"/>
                          <a:ea typeface="Cambria"/>
                          <a:cs typeface="Cambria"/>
                        </a:rPr>
                        <a:t> </a:t>
                      </a:r>
                      <a:r>
                        <a:rPr lang="en-US" sz="1100" i="1" dirty="0">
                          <a:effectLst/>
                          <a:latin typeface="Cambria"/>
                          <a:ea typeface="Cambria"/>
                          <a:cs typeface="Cambria"/>
                        </a:rPr>
                        <a:t>A</a:t>
                      </a:r>
                      <a:r>
                        <a:rPr lang="en-US" sz="1100" i="1" spc="-5" dirty="0">
                          <a:effectLst/>
                          <a:latin typeface="Cambria"/>
                          <a:ea typeface="Cambria"/>
                          <a:cs typeface="Cambria"/>
                        </a:rPr>
                        <a:t>N</a:t>
                      </a:r>
                      <a:r>
                        <a:rPr lang="en-US" sz="1100" i="1" dirty="0">
                          <a:effectLst/>
                          <a:latin typeface="Cambria"/>
                          <a:ea typeface="Cambria"/>
                          <a:cs typeface="Cambria"/>
                        </a:rPr>
                        <a:t>SI/ASHRAE</a:t>
                      </a:r>
                      <a:r>
                        <a:rPr lang="en-US" sz="1100" i="1" spc="-25" dirty="0">
                          <a:effectLst/>
                          <a:latin typeface="Cambria"/>
                          <a:ea typeface="Cambria"/>
                          <a:cs typeface="Cambria"/>
                        </a:rPr>
                        <a:t> </a:t>
                      </a:r>
                      <a:r>
                        <a:rPr lang="en-US" sz="1100" i="1" dirty="0">
                          <a:effectLst/>
                          <a:latin typeface="Cambria"/>
                          <a:ea typeface="Cambria"/>
                          <a:cs typeface="Cambria"/>
                        </a:rPr>
                        <a:t>Standard</a:t>
                      </a:r>
                      <a:r>
                        <a:rPr lang="en-US" sz="1100" i="1" spc="-30" dirty="0">
                          <a:effectLst/>
                          <a:latin typeface="Cambria"/>
                          <a:ea typeface="Cambria"/>
                          <a:cs typeface="Cambria"/>
                        </a:rPr>
                        <a:t> </a:t>
                      </a:r>
                      <a:r>
                        <a:rPr lang="en-US" sz="1100" i="1" dirty="0">
                          <a:effectLst/>
                          <a:latin typeface="Cambria"/>
                          <a:ea typeface="Cambria"/>
                          <a:cs typeface="Cambria"/>
                        </a:rPr>
                        <a:t>5</a:t>
                      </a:r>
                      <a:r>
                        <a:rPr lang="en-US" sz="1100" i="1" spc="-5" dirty="0">
                          <a:effectLst/>
                          <a:latin typeface="Cambria"/>
                          <a:ea typeface="Cambria"/>
                          <a:cs typeface="Cambria"/>
                        </a:rPr>
                        <a:t>2.2-</a:t>
                      </a:r>
                      <a:r>
                        <a:rPr lang="en-US" sz="1100" i="1" dirty="0">
                          <a:effectLst/>
                          <a:latin typeface="Cambria"/>
                          <a:ea typeface="Cambria"/>
                          <a:cs typeface="Cambria"/>
                        </a:rPr>
                        <a:t>2</a:t>
                      </a:r>
                      <a:r>
                        <a:rPr lang="en-US" sz="1100" i="1" spc="-5" dirty="0">
                          <a:effectLst/>
                          <a:latin typeface="Cambria"/>
                          <a:ea typeface="Cambria"/>
                          <a:cs typeface="Cambria"/>
                        </a:rPr>
                        <a:t>0</a:t>
                      </a:r>
                      <a:r>
                        <a:rPr lang="en-US" sz="1100" i="1" dirty="0">
                          <a:effectLst/>
                          <a:latin typeface="Cambria"/>
                          <a:ea typeface="Cambria"/>
                          <a:cs typeface="Cambria"/>
                        </a:rPr>
                        <a:t>0</a:t>
                      </a:r>
                      <a:r>
                        <a:rPr lang="en-US" sz="1100" i="1" spc="-5" dirty="0">
                          <a:effectLst/>
                          <a:latin typeface="Cambria"/>
                          <a:ea typeface="Cambria"/>
                          <a:cs typeface="Cambria"/>
                        </a:rPr>
                        <a:t>7</a:t>
                      </a:r>
                      <a:r>
                        <a:rPr lang="en-US" sz="1100" i="1" dirty="0">
                          <a:effectLst/>
                          <a:latin typeface="Cambria"/>
                          <a:ea typeface="Cambria"/>
                          <a:cs typeface="Cambria"/>
                        </a:rPr>
                        <a:t>, Meth</a:t>
                      </a:r>
                      <a:r>
                        <a:rPr lang="en-US" sz="1100" i="1" spc="-5" dirty="0">
                          <a:effectLst/>
                          <a:latin typeface="Cambria"/>
                          <a:ea typeface="Cambria"/>
                          <a:cs typeface="Cambria"/>
                        </a:rPr>
                        <a:t>o</a:t>
                      </a:r>
                      <a:r>
                        <a:rPr lang="en-US" sz="1100" i="1" dirty="0">
                          <a:effectLst/>
                          <a:latin typeface="Cambria"/>
                          <a:ea typeface="Cambria"/>
                          <a:cs typeface="Cambria"/>
                        </a:rPr>
                        <a:t>d</a:t>
                      </a:r>
                      <a:r>
                        <a:rPr lang="en-US" sz="1100" i="1" spc="-35" dirty="0">
                          <a:effectLst/>
                          <a:latin typeface="Cambria"/>
                          <a:ea typeface="Cambria"/>
                          <a:cs typeface="Cambria"/>
                        </a:rPr>
                        <a:t> </a:t>
                      </a:r>
                      <a:r>
                        <a:rPr lang="en-US" sz="1100" i="1" dirty="0">
                          <a:effectLst/>
                          <a:latin typeface="Cambria"/>
                          <a:ea typeface="Cambria"/>
                          <a:cs typeface="Cambria"/>
                        </a:rPr>
                        <a:t>of</a:t>
                      </a:r>
                      <a:r>
                        <a:rPr lang="en-US" sz="1100" i="1" spc="-30" dirty="0">
                          <a:effectLst/>
                          <a:latin typeface="Cambria"/>
                          <a:ea typeface="Cambria"/>
                          <a:cs typeface="Cambria"/>
                        </a:rPr>
                        <a:t> </a:t>
                      </a:r>
                      <a:r>
                        <a:rPr lang="en-US" sz="1100" i="1" dirty="0">
                          <a:effectLst/>
                          <a:latin typeface="Cambria"/>
                          <a:ea typeface="Cambria"/>
                          <a:cs typeface="Cambria"/>
                        </a:rPr>
                        <a:t>Testing</a:t>
                      </a:r>
                      <a:r>
                        <a:rPr lang="en-US" sz="1100" i="1" spc="-30" dirty="0">
                          <a:effectLst/>
                          <a:latin typeface="Cambria"/>
                          <a:ea typeface="Cambria"/>
                          <a:cs typeface="Cambria"/>
                        </a:rPr>
                        <a:t> </a:t>
                      </a:r>
                      <a:r>
                        <a:rPr lang="en-US" sz="1100" i="1" dirty="0">
                          <a:effectLst/>
                          <a:latin typeface="Cambria"/>
                          <a:ea typeface="Cambria"/>
                          <a:cs typeface="Cambria"/>
                        </a:rPr>
                        <a:t>General</a:t>
                      </a:r>
                      <a:r>
                        <a:rPr lang="en-US" sz="1100" i="1" spc="-30" dirty="0">
                          <a:effectLst/>
                          <a:latin typeface="Cambria"/>
                          <a:ea typeface="Cambria"/>
                          <a:cs typeface="Cambria"/>
                        </a:rPr>
                        <a:t> </a:t>
                      </a:r>
                      <a:r>
                        <a:rPr lang="en-US" sz="1100" i="1" dirty="0">
                          <a:effectLst/>
                          <a:latin typeface="Cambria"/>
                          <a:ea typeface="Cambria"/>
                          <a:cs typeface="Cambria"/>
                        </a:rPr>
                        <a:t>Ventilati</a:t>
                      </a:r>
                      <a:r>
                        <a:rPr lang="en-US" sz="1100" i="1" spc="-5" dirty="0">
                          <a:effectLst/>
                          <a:latin typeface="Cambria"/>
                          <a:ea typeface="Cambria"/>
                          <a:cs typeface="Cambria"/>
                        </a:rPr>
                        <a:t>o</a:t>
                      </a:r>
                      <a:r>
                        <a:rPr lang="en-US" sz="1100" i="1" dirty="0">
                          <a:effectLst/>
                          <a:latin typeface="Cambria"/>
                          <a:ea typeface="Cambria"/>
                          <a:cs typeface="Cambria"/>
                        </a:rPr>
                        <a:t>n</a:t>
                      </a:r>
                      <a:r>
                        <a:rPr lang="en-US" sz="1100" i="1" spc="-30" dirty="0">
                          <a:effectLst/>
                          <a:latin typeface="Cambria"/>
                          <a:ea typeface="Cambria"/>
                          <a:cs typeface="Cambria"/>
                        </a:rPr>
                        <a:t> </a:t>
                      </a:r>
                      <a:r>
                        <a:rPr lang="en-US" sz="1100" i="1" dirty="0">
                          <a:effectLst/>
                          <a:latin typeface="Cambria"/>
                          <a:ea typeface="Cambria"/>
                          <a:cs typeface="Cambria"/>
                        </a:rPr>
                        <a:t>Air</a:t>
                      </a:r>
                      <a:r>
                        <a:rPr lang="en-US" sz="1100" i="1" spc="-5" dirty="0">
                          <a:effectLst/>
                          <a:latin typeface="Cambria"/>
                          <a:ea typeface="Cambria"/>
                          <a:cs typeface="Cambria"/>
                        </a:rPr>
                        <a:t>-</a:t>
                      </a:r>
                      <a:r>
                        <a:rPr lang="en-US" sz="1100" i="1" dirty="0">
                          <a:effectLst/>
                          <a:latin typeface="Cambria"/>
                          <a:ea typeface="Cambria"/>
                          <a:cs typeface="Cambria"/>
                        </a:rPr>
                        <a:t>Cleani</a:t>
                      </a:r>
                      <a:r>
                        <a:rPr lang="en-US" sz="1100" i="1" spc="-5" dirty="0">
                          <a:effectLst/>
                          <a:latin typeface="Cambria"/>
                          <a:ea typeface="Cambria"/>
                          <a:cs typeface="Cambria"/>
                        </a:rPr>
                        <a:t>n</a:t>
                      </a:r>
                      <a:r>
                        <a:rPr lang="en-US" sz="1100" i="1" dirty="0">
                          <a:effectLst/>
                          <a:latin typeface="Cambria"/>
                          <a:ea typeface="Cambria"/>
                          <a:cs typeface="Cambria"/>
                        </a:rPr>
                        <a:t>g</a:t>
                      </a:r>
                      <a:r>
                        <a:rPr lang="en-US" sz="1100" i="1" spc="-30" dirty="0">
                          <a:effectLst/>
                          <a:latin typeface="Cambria"/>
                          <a:ea typeface="Cambria"/>
                          <a:cs typeface="Cambria"/>
                        </a:rPr>
                        <a:t> </a:t>
                      </a:r>
                      <a:r>
                        <a:rPr lang="en-US" sz="1100" i="1" dirty="0">
                          <a:effectLst/>
                          <a:latin typeface="Cambria"/>
                          <a:ea typeface="Cambria"/>
                          <a:cs typeface="Cambria"/>
                        </a:rPr>
                        <a:t>Devices</a:t>
                      </a:r>
                      <a:r>
                        <a:rPr lang="en-US" sz="1100" i="1" spc="-30" dirty="0">
                          <a:effectLst/>
                          <a:latin typeface="Cambria"/>
                          <a:ea typeface="Cambria"/>
                          <a:cs typeface="Cambria"/>
                        </a:rPr>
                        <a:t> </a:t>
                      </a:r>
                      <a:r>
                        <a:rPr lang="en-US" sz="1100" i="1" dirty="0">
                          <a:effectLst/>
                          <a:latin typeface="Cambria"/>
                          <a:ea typeface="Cambria"/>
                          <a:cs typeface="Cambria"/>
                        </a:rPr>
                        <a:t>for</a:t>
                      </a:r>
                      <a:r>
                        <a:rPr lang="en-US" sz="1100" i="1" spc="-30" dirty="0">
                          <a:effectLst/>
                          <a:latin typeface="Cambria"/>
                          <a:ea typeface="Cambria"/>
                          <a:cs typeface="Cambria"/>
                        </a:rPr>
                        <a:t> </a:t>
                      </a:r>
                      <a:r>
                        <a:rPr lang="en-US" sz="1100" i="1" dirty="0">
                          <a:effectLst/>
                          <a:latin typeface="Cambria"/>
                          <a:ea typeface="Cambria"/>
                          <a:cs typeface="Cambria"/>
                        </a:rPr>
                        <a:t>Rem</a:t>
                      </a:r>
                      <a:r>
                        <a:rPr lang="en-US" sz="1100" i="1" spc="-5" dirty="0">
                          <a:effectLst/>
                          <a:latin typeface="Cambria"/>
                          <a:ea typeface="Cambria"/>
                          <a:cs typeface="Cambria"/>
                        </a:rPr>
                        <a:t>o</a:t>
                      </a:r>
                      <a:r>
                        <a:rPr lang="en-US" sz="1100" i="1" dirty="0">
                          <a:effectLst/>
                          <a:latin typeface="Cambria"/>
                          <a:ea typeface="Cambria"/>
                          <a:cs typeface="Cambria"/>
                        </a:rPr>
                        <a:t>val</a:t>
                      </a:r>
                      <a:r>
                        <a:rPr lang="en-US" sz="1100" i="1" spc="-30" dirty="0">
                          <a:effectLst/>
                          <a:latin typeface="Cambria"/>
                          <a:ea typeface="Cambria"/>
                          <a:cs typeface="Cambria"/>
                        </a:rPr>
                        <a:t> </a:t>
                      </a:r>
                      <a:r>
                        <a:rPr lang="en-US" sz="1100" i="1" dirty="0">
                          <a:effectLst/>
                          <a:latin typeface="Cambria"/>
                          <a:ea typeface="Cambria"/>
                          <a:cs typeface="Cambria"/>
                        </a:rPr>
                        <a:t>Efficiency</a:t>
                      </a:r>
                      <a:r>
                        <a:rPr lang="en-US" sz="1100" i="1" spc="-35" dirty="0">
                          <a:effectLst/>
                          <a:latin typeface="Cambria"/>
                          <a:ea typeface="Cambria"/>
                          <a:cs typeface="Cambria"/>
                        </a:rPr>
                        <a:t> </a:t>
                      </a:r>
                      <a:r>
                        <a:rPr lang="en-US" sz="1100" i="1" spc="-5" dirty="0">
                          <a:effectLst/>
                          <a:latin typeface="Cambria"/>
                          <a:ea typeface="Cambria"/>
                          <a:cs typeface="Cambria"/>
                        </a:rPr>
                        <a:t>b</a:t>
                      </a:r>
                      <a:r>
                        <a:rPr lang="en-US" sz="1100" i="1" dirty="0">
                          <a:effectLst/>
                          <a:latin typeface="Cambria"/>
                          <a:ea typeface="Cambria"/>
                          <a:cs typeface="Cambria"/>
                        </a:rPr>
                        <a:t>y</a:t>
                      </a:r>
                      <a:r>
                        <a:rPr lang="en-US" sz="1100" i="1" spc="-30" dirty="0">
                          <a:effectLst/>
                          <a:latin typeface="Cambria"/>
                          <a:ea typeface="Cambria"/>
                          <a:cs typeface="Cambria"/>
                        </a:rPr>
                        <a:t> </a:t>
                      </a:r>
                      <a:r>
                        <a:rPr lang="en-US" sz="1100" i="1" dirty="0">
                          <a:effectLst/>
                          <a:latin typeface="Cambria"/>
                          <a:ea typeface="Cambria"/>
                          <a:cs typeface="Cambria"/>
                        </a:rPr>
                        <a:t>Partic</a:t>
                      </a:r>
                      <a:r>
                        <a:rPr lang="en-US" sz="1100" i="1" spc="-5" dirty="0">
                          <a:effectLst/>
                          <a:latin typeface="Cambria"/>
                          <a:ea typeface="Cambria"/>
                          <a:cs typeface="Cambria"/>
                        </a:rPr>
                        <a:t>l</a:t>
                      </a:r>
                      <a:r>
                        <a:rPr lang="en-US" sz="1100" i="1" dirty="0">
                          <a:effectLst/>
                          <a:latin typeface="Cambria"/>
                          <a:ea typeface="Cambria"/>
                          <a:cs typeface="Cambria"/>
                        </a:rPr>
                        <a:t>e</a:t>
                      </a:r>
                      <a:r>
                        <a:rPr lang="en-US" sz="1100" i="1" spc="-30" dirty="0">
                          <a:effectLst/>
                          <a:latin typeface="Cambria"/>
                          <a:ea typeface="Cambria"/>
                          <a:cs typeface="Cambria"/>
                        </a:rPr>
                        <a:t> </a:t>
                      </a:r>
                      <a:r>
                        <a:rPr lang="en-US" sz="1100" i="1" dirty="0">
                          <a:effectLst/>
                          <a:latin typeface="Cambria"/>
                          <a:ea typeface="Cambria"/>
                          <a:cs typeface="Cambria"/>
                        </a:rPr>
                        <a:t>Size</a:t>
                      </a:r>
                      <a:r>
                        <a:rPr lang="en-US" sz="1100" i="1" spc="-20" dirty="0">
                          <a:effectLst/>
                          <a:latin typeface="Cambria"/>
                          <a:ea typeface="Cambria"/>
                          <a:cs typeface="Cambria"/>
                        </a:rPr>
                        <a:t> </a:t>
                      </a:r>
                      <a:r>
                        <a:rPr lang="en-US" sz="1100" dirty="0">
                          <a:effectLst/>
                          <a:latin typeface="Cambria"/>
                          <a:ea typeface="Cambria"/>
                          <a:cs typeface="Cambria"/>
                        </a:rPr>
                        <a:t>(see</a:t>
                      </a:r>
                      <a:r>
                        <a:rPr lang="en-US" sz="1100" spc="-25" dirty="0">
                          <a:effectLst/>
                          <a:latin typeface="Cambria"/>
                          <a:ea typeface="Cambria"/>
                          <a:cs typeface="Cambria"/>
                        </a:rPr>
                        <a:t> </a:t>
                      </a:r>
                      <a:r>
                        <a:rPr lang="en-US" sz="1100" dirty="0">
                          <a:effectLst/>
                          <a:latin typeface="Cambria"/>
                          <a:ea typeface="Cambria"/>
                          <a:cs typeface="Cambria"/>
                        </a:rPr>
                        <a:t>In</a:t>
                      </a:r>
                      <a:r>
                        <a:rPr lang="en-US" sz="1100" spc="-5" dirty="0">
                          <a:effectLst/>
                          <a:latin typeface="Cambria"/>
                          <a:ea typeface="Cambria"/>
                          <a:cs typeface="Cambria"/>
                        </a:rPr>
                        <a:t>f</a:t>
                      </a:r>
                      <a:r>
                        <a:rPr lang="en-US" sz="1100" dirty="0">
                          <a:effectLst/>
                          <a:latin typeface="Cambria"/>
                          <a:ea typeface="Cambria"/>
                          <a:cs typeface="Cambria"/>
                        </a:rPr>
                        <a:t>ormative</a:t>
                      </a:r>
                      <a:r>
                        <a:rPr lang="en-US" sz="1100" spc="-35" dirty="0">
                          <a:effectLst/>
                          <a:latin typeface="Cambria"/>
                          <a:ea typeface="Cambria"/>
                          <a:cs typeface="Cambria"/>
                        </a:rPr>
                        <a:t> </a:t>
                      </a:r>
                      <a:r>
                        <a:rPr lang="en-US" sz="1100" dirty="0">
                          <a:effectLst/>
                          <a:latin typeface="Cambria"/>
                          <a:ea typeface="Cambria"/>
                          <a:cs typeface="Cambria"/>
                        </a:rPr>
                        <a:t>Annex</a:t>
                      </a:r>
                      <a:r>
                        <a:rPr lang="en-US" sz="1100" spc="-30" dirty="0">
                          <a:effectLst/>
                          <a:latin typeface="Cambria"/>
                          <a:ea typeface="Cambria"/>
                          <a:cs typeface="Cambria"/>
                        </a:rPr>
                        <a:t> </a:t>
                      </a:r>
                      <a:r>
                        <a:rPr lang="en-US" sz="1100" spc="-5" dirty="0">
                          <a:effectLst/>
                          <a:latin typeface="Cambria"/>
                          <a:ea typeface="Cambria"/>
                          <a:cs typeface="Cambria"/>
                        </a:rPr>
                        <a:t>B</a:t>
                      </a:r>
                      <a:r>
                        <a:rPr lang="en-US" sz="1100" dirty="0">
                          <a:effectLst/>
                          <a:latin typeface="Cambria"/>
                          <a:ea typeface="Cambria"/>
                          <a:cs typeface="Cambria"/>
                        </a:rPr>
                        <a:t>:</a:t>
                      </a:r>
                      <a:r>
                        <a:rPr lang="en-US" sz="1100" spc="-30" dirty="0">
                          <a:effectLst/>
                          <a:latin typeface="Cambria"/>
                          <a:ea typeface="Cambria"/>
                          <a:cs typeface="Cambria"/>
                        </a:rPr>
                        <a:t> </a:t>
                      </a:r>
                      <a:r>
                        <a:rPr lang="en-US" sz="1100" spc="-5" dirty="0">
                          <a:effectLst/>
                          <a:latin typeface="Cambria"/>
                          <a:ea typeface="Cambria"/>
                          <a:cs typeface="Cambria"/>
                        </a:rPr>
                        <a:t>B</a:t>
                      </a:r>
                      <a:r>
                        <a:rPr lang="en-US" sz="1100" dirty="0">
                          <a:effectLst/>
                          <a:latin typeface="Cambria"/>
                          <a:ea typeface="Cambria"/>
                          <a:cs typeface="Cambria"/>
                        </a:rPr>
                        <a:t>ibliography).</a:t>
                      </a:r>
                      <a:endParaRPr lang="en-US" sz="1100" dirty="0">
                        <a:effectLst/>
                        <a:latin typeface="Calibri"/>
                        <a:ea typeface="Calibri"/>
                        <a:cs typeface="Times New Roman"/>
                      </a:endParaRPr>
                    </a:p>
                    <a:p>
                      <a:pPr marL="64770" marR="0">
                        <a:spcBef>
                          <a:spcPts val="285"/>
                        </a:spcBef>
                        <a:spcAft>
                          <a:spcPts val="0"/>
                        </a:spcAft>
                      </a:pPr>
                      <a:r>
                        <a:rPr lang="en-US" sz="1100" dirty="0">
                          <a:effectLst/>
                          <a:latin typeface="Cambria"/>
                          <a:ea typeface="Cambria"/>
                          <a:cs typeface="Cambria"/>
                        </a:rPr>
                        <a:t>Note</a:t>
                      </a:r>
                      <a:r>
                        <a:rPr lang="en-US" sz="1100" spc="-30" dirty="0">
                          <a:effectLst/>
                          <a:latin typeface="Cambria"/>
                          <a:ea typeface="Cambria"/>
                          <a:cs typeface="Cambria"/>
                        </a:rPr>
                        <a:t> </a:t>
                      </a:r>
                      <a:r>
                        <a:rPr lang="en-US" sz="1100" dirty="0">
                          <a:effectLst/>
                          <a:latin typeface="Cambria"/>
                          <a:ea typeface="Cambria"/>
                          <a:cs typeface="Cambria"/>
                        </a:rPr>
                        <a:t>b:</a:t>
                      </a:r>
                      <a:r>
                        <a:rPr lang="en-US" sz="1100" spc="-25" dirty="0">
                          <a:effectLst/>
                          <a:latin typeface="Cambria"/>
                          <a:ea typeface="Cambria"/>
                          <a:cs typeface="Cambria"/>
                        </a:rPr>
                        <a:t> </a:t>
                      </a:r>
                      <a:r>
                        <a:rPr lang="en-US" sz="1100" dirty="0">
                          <a:effectLst/>
                          <a:latin typeface="Cambria"/>
                          <a:ea typeface="Cambria"/>
                          <a:cs typeface="Cambria"/>
                        </a:rPr>
                        <a:t>Additional</a:t>
                      </a:r>
                      <a:r>
                        <a:rPr lang="en-US" sz="1100" spc="-25" dirty="0">
                          <a:effectLst/>
                          <a:latin typeface="Cambria"/>
                          <a:ea typeface="Cambria"/>
                          <a:cs typeface="Cambria"/>
                        </a:rPr>
                        <a:t> </a:t>
                      </a:r>
                      <a:r>
                        <a:rPr lang="en-US" sz="1100" dirty="0" err="1">
                          <a:effectLst/>
                          <a:latin typeface="Cambria"/>
                          <a:ea typeface="Cambria"/>
                          <a:cs typeface="Cambria"/>
                        </a:rPr>
                        <a:t>prefilters</a:t>
                      </a:r>
                      <a:r>
                        <a:rPr lang="en-US" sz="1100" spc="-25" dirty="0">
                          <a:effectLst/>
                          <a:latin typeface="Cambria"/>
                          <a:ea typeface="Cambria"/>
                          <a:cs typeface="Cambria"/>
                        </a:rPr>
                        <a:t> </a:t>
                      </a:r>
                      <a:r>
                        <a:rPr lang="en-US" sz="1100" dirty="0">
                          <a:effectLst/>
                          <a:latin typeface="Cambria"/>
                          <a:ea typeface="Cambria"/>
                          <a:cs typeface="Cambria"/>
                        </a:rPr>
                        <a:t>may</a:t>
                      </a:r>
                      <a:r>
                        <a:rPr lang="en-US" sz="1100" spc="-25" dirty="0">
                          <a:effectLst/>
                          <a:latin typeface="Cambria"/>
                          <a:ea typeface="Cambria"/>
                          <a:cs typeface="Cambria"/>
                        </a:rPr>
                        <a:t> </a:t>
                      </a:r>
                      <a:r>
                        <a:rPr lang="en-US" sz="1100" dirty="0">
                          <a:effectLst/>
                          <a:latin typeface="Cambria"/>
                          <a:ea typeface="Cambria"/>
                          <a:cs typeface="Cambria"/>
                        </a:rPr>
                        <a:t>be</a:t>
                      </a:r>
                      <a:r>
                        <a:rPr lang="en-US" sz="1100" spc="-25" dirty="0">
                          <a:effectLst/>
                          <a:latin typeface="Cambria"/>
                          <a:ea typeface="Cambria"/>
                          <a:cs typeface="Cambria"/>
                        </a:rPr>
                        <a:t> </a:t>
                      </a:r>
                      <a:r>
                        <a:rPr lang="en-US" sz="1100" spc="-5" dirty="0">
                          <a:effectLst/>
                          <a:latin typeface="Cambria"/>
                          <a:ea typeface="Cambria"/>
                          <a:cs typeface="Cambria"/>
                        </a:rPr>
                        <a:t>u</a:t>
                      </a:r>
                      <a:r>
                        <a:rPr lang="en-US" sz="1100" dirty="0">
                          <a:effectLst/>
                          <a:latin typeface="Cambria"/>
                          <a:ea typeface="Cambria"/>
                          <a:cs typeface="Cambria"/>
                        </a:rPr>
                        <a:t>sed</a:t>
                      </a:r>
                      <a:r>
                        <a:rPr lang="en-US" sz="1100" spc="-20" dirty="0">
                          <a:effectLst/>
                          <a:latin typeface="Cambria"/>
                          <a:ea typeface="Cambria"/>
                          <a:cs typeface="Cambria"/>
                        </a:rPr>
                        <a:t> </a:t>
                      </a:r>
                      <a:r>
                        <a:rPr lang="en-US" sz="1100" dirty="0">
                          <a:effectLst/>
                          <a:latin typeface="Cambria"/>
                          <a:ea typeface="Cambria"/>
                          <a:cs typeface="Cambria"/>
                        </a:rPr>
                        <a:t>to</a:t>
                      </a:r>
                      <a:r>
                        <a:rPr lang="en-US" sz="1100" spc="-30" dirty="0">
                          <a:effectLst/>
                          <a:latin typeface="Cambria"/>
                          <a:ea typeface="Cambria"/>
                          <a:cs typeface="Cambria"/>
                        </a:rPr>
                        <a:t> </a:t>
                      </a:r>
                      <a:r>
                        <a:rPr lang="en-US" sz="1100" dirty="0">
                          <a:effectLst/>
                          <a:latin typeface="Cambria"/>
                          <a:ea typeface="Cambria"/>
                          <a:cs typeface="Cambria"/>
                        </a:rPr>
                        <a:t>reduce</a:t>
                      </a:r>
                      <a:r>
                        <a:rPr lang="en-US" sz="1100" spc="-20" dirty="0">
                          <a:effectLst/>
                          <a:latin typeface="Cambria"/>
                          <a:ea typeface="Cambria"/>
                          <a:cs typeface="Cambria"/>
                        </a:rPr>
                        <a:t> </a:t>
                      </a:r>
                      <a:r>
                        <a:rPr lang="en-US" sz="1100" dirty="0">
                          <a:effectLst/>
                          <a:latin typeface="Cambria"/>
                          <a:ea typeface="Cambria"/>
                          <a:cs typeface="Cambria"/>
                        </a:rPr>
                        <a:t>maintenance</a:t>
                      </a:r>
                      <a:r>
                        <a:rPr lang="en-US" sz="1100" spc="-25" dirty="0">
                          <a:effectLst/>
                          <a:latin typeface="Cambria"/>
                          <a:ea typeface="Cambria"/>
                          <a:cs typeface="Cambria"/>
                        </a:rPr>
                        <a:t> </a:t>
                      </a:r>
                      <a:r>
                        <a:rPr lang="en-US" sz="1100" spc="-5" dirty="0">
                          <a:effectLst/>
                          <a:latin typeface="Cambria"/>
                          <a:ea typeface="Cambria"/>
                          <a:cs typeface="Cambria"/>
                        </a:rPr>
                        <a:t>f</a:t>
                      </a:r>
                      <a:r>
                        <a:rPr lang="en-US" sz="1100" dirty="0">
                          <a:effectLst/>
                          <a:latin typeface="Cambria"/>
                          <a:ea typeface="Cambria"/>
                          <a:cs typeface="Cambria"/>
                        </a:rPr>
                        <a:t>or</a:t>
                      </a:r>
                      <a:r>
                        <a:rPr lang="en-US" sz="1100" spc="-20" dirty="0">
                          <a:effectLst/>
                          <a:latin typeface="Cambria"/>
                          <a:ea typeface="Cambria"/>
                          <a:cs typeface="Cambria"/>
                        </a:rPr>
                        <a:t> </a:t>
                      </a:r>
                      <a:r>
                        <a:rPr lang="en-US" sz="1100" dirty="0">
                          <a:effectLst/>
                          <a:latin typeface="Cambria"/>
                          <a:ea typeface="Cambria"/>
                          <a:cs typeface="Cambria"/>
                        </a:rPr>
                        <a:t>filters</a:t>
                      </a:r>
                      <a:r>
                        <a:rPr lang="en-US" sz="1100" spc="-25" dirty="0">
                          <a:effectLst/>
                          <a:latin typeface="Cambria"/>
                          <a:ea typeface="Cambria"/>
                          <a:cs typeface="Cambria"/>
                        </a:rPr>
                        <a:t> </a:t>
                      </a:r>
                      <a:r>
                        <a:rPr lang="en-US" sz="1100" dirty="0">
                          <a:effectLst/>
                          <a:latin typeface="Cambria"/>
                          <a:ea typeface="Cambria"/>
                          <a:cs typeface="Cambria"/>
                        </a:rPr>
                        <a:t>with</a:t>
                      </a:r>
                      <a:r>
                        <a:rPr lang="en-US" sz="1100" spc="-25" dirty="0">
                          <a:effectLst/>
                          <a:latin typeface="Cambria"/>
                          <a:ea typeface="Cambria"/>
                          <a:cs typeface="Cambria"/>
                        </a:rPr>
                        <a:t> </a:t>
                      </a:r>
                      <a:r>
                        <a:rPr lang="en-US" sz="1100" dirty="0">
                          <a:effectLst/>
                          <a:latin typeface="Cambria"/>
                          <a:ea typeface="Cambria"/>
                          <a:cs typeface="Cambria"/>
                        </a:rPr>
                        <a:t>ef</a:t>
                      </a:r>
                      <a:r>
                        <a:rPr lang="en-US" sz="1100" spc="-5" dirty="0">
                          <a:effectLst/>
                          <a:latin typeface="Cambria"/>
                          <a:ea typeface="Cambria"/>
                          <a:cs typeface="Cambria"/>
                        </a:rPr>
                        <a:t>f</a:t>
                      </a:r>
                      <a:r>
                        <a:rPr lang="en-US" sz="1100" dirty="0">
                          <a:effectLst/>
                          <a:latin typeface="Cambria"/>
                          <a:ea typeface="Cambria"/>
                          <a:cs typeface="Cambria"/>
                        </a:rPr>
                        <a:t>icie</a:t>
                      </a:r>
                      <a:r>
                        <a:rPr lang="en-US" sz="1100" spc="10" dirty="0">
                          <a:effectLst/>
                          <a:latin typeface="Cambria"/>
                          <a:ea typeface="Cambria"/>
                          <a:cs typeface="Cambria"/>
                        </a:rPr>
                        <a:t>n</a:t>
                      </a:r>
                      <a:r>
                        <a:rPr lang="en-US" sz="1100" dirty="0">
                          <a:effectLst/>
                          <a:latin typeface="Cambria"/>
                          <a:ea typeface="Cambria"/>
                          <a:cs typeface="Cambria"/>
                        </a:rPr>
                        <a:t>cies</a:t>
                      </a:r>
                      <a:r>
                        <a:rPr lang="en-US" sz="1100" spc="-30" dirty="0">
                          <a:effectLst/>
                          <a:latin typeface="Cambria"/>
                          <a:ea typeface="Cambria"/>
                          <a:cs typeface="Cambria"/>
                        </a:rPr>
                        <a:t> </a:t>
                      </a:r>
                      <a:r>
                        <a:rPr lang="en-US" sz="1100" spc="-5" dirty="0">
                          <a:effectLst/>
                          <a:latin typeface="Cambria"/>
                          <a:ea typeface="Cambria"/>
                          <a:cs typeface="Cambria"/>
                        </a:rPr>
                        <a:t>h</a:t>
                      </a:r>
                      <a:r>
                        <a:rPr lang="en-US" sz="1100" dirty="0">
                          <a:effectLst/>
                          <a:latin typeface="Cambria"/>
                          <a:ea typeface="Cambria"/>
                          <a:cs typeface="Cambria"/>
                        </a:rPr>
                        <a:t>igher</a:t>
                      </a:r>
                      <a:r>
                        <a:rPr lang="en-US" sz="1100" spc="-20" dirty="0">
                          <a:effectLst/>
                          <a:latin typeface="Cambria"/>
                          <a:ea typeface="Cambria"/>
                          <a:cs typeface="Cambria"/>
                        </a:rPr>
                        <a:t> </a:t>
                      </a:r>
                      <a:r>
                        <a:rPr lang="en-US" sz="1100" dirty="0">
                          <a:effectLst/>
                          <a:latin typeface="Cambria"/>
                          <a:ea typeface="Cambria"/>
                          <a:cs typeface="Cambria"/>
                        </a:rPr>
                        <a:t>t</a:t>
                      </a:r>
                      <a:r>
                        <a:rPr lang="en-US" sz="1100" spc="-5" dirty="0">
                          <a:effectLst/>
                          <a:latin typeface="Cambria"/>
                          <a:ea typeface="Cambria"/>
                          <a:cs typeface="Cambria"/>
                        </a:rPr>
                        <a:t>h</a:t>
                      </a:r>
                      <a:r>
                        <a:rPr lang="en-US" sz="1100" dirty="0">
                          <a:effectLst/>
                          <a:latin typeface="Cambria"/>
                          <a:ea typeface="Cambria"/>
                          <a:cs typeface="Cambria"/>
                        </a:rPr>
                        <a:t>an</a:t>
                      </a:r>
                      <a:r>
                        <a:rPr lang="en-US" sz="1100" spc="-25" dirty="0">
                          <a:effectLst/>
                          <a:latin typeface="Cambria"/>
                          <a:ea typeface="Cambria"/>
                          <a:cs typeface="Cambria"/>
                        </a:rPr>
                        <a:t> </a:t>
                      </a:r>
                      <a:r>
                        <a:rPr lang="en-US" sz="1100" spc="-10" dirty="0">
                          <a:effectLst/>
                          <a:latin typeface="Cambria"/>
                          <a:ea typeface="Cambria"/>
                          <a:cs typeface="Cambria"/>
                        </a:rPr>
                        <a:t>M</a:t>
                      </a:r>
                      <a:r>
                        <a:rPr lang="en-US" sz="1100" dirty="0">
                          <a:effectLst/>
                          <a:latin typeface="Cambria"/>
                          <a:ea typeface="Cambria"/>
                          <a:cs typeface="Cambria"/>
                        </a:rPr>
                        <a:t>ERV</a:t>
                      </a:r>
                      <a:r>
                        <a:rPr lang="en-US" sz="1100" spc="-25" dirty="0">
                          <a:effectLst/>
                          <a:latin typeface="Cambria"/>
                          <a:ea typeface="Cambria"/>
                          <a:cs typeface="Cambria"/>
                        </a:rPr>
                        <a:t> </a:t>
                      </a:r>
                      <a:r>
                        <a:rPr lang="en-US" sz="1100" dirty="0">
                          <a:effectLst/>
                          <a:latin typeface="Cambria"/>
                          <a:ea typeface="Cambria"/>
                          <a:cs typeface="Cambria"/>
                        </a:rPr>
                        <a:t>7.</a:t>
                      </a:r>
                      <a:endParaRPr lang="en-US" sz="1100" dirty="0">
                        <a:effectLst/>
                        <a:latin typeface="Calibri"/>
                        <a:ea typeface="Calibri"/>
                        <a:cs typeface="Times New Roman"/>
                      </a:endParaRPr>
                    </a:p>
                    <a:p>
                      <a:pPr marL="64770" marR="241300">
                        <a:lnSpc>
                          <a:spcPts val="940"/>
                        </a:lnSpc>
                        <a:spcBef>
                          <a:spcPts val="305"/>
                        </a:spcBef>
                        <a:spcAft>
                          <a:spcPts val="0"/>
                        </a:spcAft>
                      </a:pPr>
                      <a:r>
                        <a:rPr lang="en-US" sz="1100" dirty="0">
                          <a:effectLst/>
                          <a:latin typeface="Cambria"/>
                          <a:ea typeface="Cambria"/>
                          <a:cs typeface="Cambria"/>
                        </a:rPr>
                        <a:t>Note</a:t>
                      </a:r>
                      <a:r>
                        <a:rPr lang="en-US" sz="1100" spc="-25" dirty="0">
                          <a:effectLst/>
                          <a:latin typeface="Cambria"/>
                          <a:ea typeface="Cambria"/>
                          <a:cs typeface="Cambria"/>
                        </a:rPr>
                        <a:t> </a:t>
                      </a:r>
                      <a:r>
                        <a:rPr lang="en-US" sz="1100" dirty="0">
                          <a:effectLst/>
                          <a:latin typeface="Cambria"/>
                          <a:ea typeface="Cambria"/>
                          <a:cs typeface="Cambria"/>
                        </a:rPr>
                        <a:t>c:</a:t>
                      </a:r>
                      <a:r>
                        <a:rPr lang="en-US" sz="1100" spc="-20" dirty="0">
                          <a:effectLst/>
                          <a:latin typeface="Cambria"/>
                          <a:ea typeface="Cambria"/>
                          <a:cs typeface="Cambria"/>
                        </a:rPr>
                        <a:t> </a:t>
                      </a:r>
                      <a:r>
                        <a:rPr lang="en-US" sz="1100" dirty="0">
                          <a:effectLst/>
                          <a:latin typeface="Cambria"/>
                          <a:ea typeface="Cambria"/>
                          <a:cs typeface="Cambria"/>
                        </a:rPr>
                        <a:t>As</a:t>
                      </a:r>
                      <a:r>
                        <a:rPr lang="en-US" sz="1100" spc="-20" dirty="0">
                          <a:effectLst/>
                          <a:latin typeface="Cambria"/>
                          <a:ea typeface="Cambria"/>
                          <a:cs typeface="Cambria"/>
                        </a:rPr>
                        <a:t> </a:t>
                      </a:r>
                      <a:r>
                        <a:rPr lang="en-US" sz="1100" dirty="0">
                          <a:effectLst/>
                          <a:latin typeface="Cambria"/>
                          <a:ea typeface="Cambria"/>
                          <a:cs typeface="Cambria"/>
                        </a:rPr>
                        <a:t>an</a:t>
                      </a:r>
                      <a:r>
                        <a:rPr lang="en-US" sz="1100" spc="-25" dirty="0">
                          <a:effectLst/>
                          <a:latin typeface="Cambria"/>
                          <a:ea typeface="Cambria"/>
                          <a:cs typeface="Cambria"/>
                        </a:rPr>
                        <a:t> </a:t>
                      </a:r>
                      <a:r>
                        <a:rPr lang="en-US" sz="1100" dirty="0">
                          <a:effectLst/>
                          <a:latin typeface="Cambria"/>
                          <a:ea typeface="Cambria"/>
                          <a:cs typeface="Cambria"/>
                        </a:rPr>
                        <a:t>alter</a:t>
                      </a:r>
                      <a:r>
                        <a:rPr lang="en-US" sz="1100" spc="-5" dirty="0">
                          <a:effectLst/>
                          <a:latin typeface="Cambria"/>
                          <a:ea typeface="Cambria"/>
                          <a:cs typeface="Cambria"/>
                        </a:rPr>
                        <a:t>n</a:t>
                      </a:r>
                      <a:r>
                        <a:rPr lang="en-US" sz="1100" dirty="0">
                          <a:effectLst/>
                          <a:latin typeface="Cambria"/>
                          <a:ea typeface="Cambria"/>
                          <a:cs typeface="Cambria"/>
                        </a:rPr>
                        <a:t>ative,</a:t>
                      </a:r>
                      <a:r>
                        <a:rPr lang="en-US" sz="1100" spc="-20" dirty="0">
                          <a:effectLst/>
                          <a:latin typeface="Cambria"/>
                          <a:ea typeface="Cambria"/>
                          <a:cs typeface="Cambria"/>
                        </a:rPr>
                        <a:t> </a:t>
                      </a:r>
                      <a:r>
                        <a:rPr lang="en-US" sz="1100" spc="-5" dirty="0">
                          <a:effectLst/>
                          <a:latin typeface="Cambria"/>
                          <a:ea typeface="Cambria"/>
                          <a:cs typeface="Cambria"/>
                        </a:rPr>
                        <a:t>M</a:t>
                      </a:r>
                      <a:r>
                        <a:rPr lang="en-US" sz="1100" dirty="0">
                          <a:effectLst/>
                          <a:latin typeface="Cambria"/>
                          <a:ea typeface="Cambria"/>
                          <a:cs typeface="Cambria"/>
                        </a:rPr>
                        <a:t>ERV</a:t>
                      </a:r>
                      <a:r>
                        <a:rPr lang="en-US" sz="1100" spc="-5" dirty="0">
                          <a:effectLst/>
                          <a:latin typeface="Cambria"/>
                          <a:ea typeface="Cambria"/>
                          <a:cs typeface="Cambria"/>
                        </a:rPr>
                        <a:t>-</a:t>
                      </a:r>
                      <a:r>
                        <a:rPr lang="en-US" sz="1100" dirty="0">
                          <a:effectLst/>
                          <a:latin typeface="Cambria"/>
                          <a:ea typeface="Cambria"/>
                          <a:cs typeface="Cambria"/>
                        </a:rPr>
                        <a:t>14</a:t>
                      </a:r>
                      <a:r>
                        <a:rPr lang="en-US" sz="1100" spc="-15" dirty="0">
                          <a:effectLst/>
                          <a:latin typeface="Cambria"/>
                          <a:ea typeface="Cambria"/>
                          <a:cs typeface="Cambria"/>
                        </a:rPr>
                        <a:t> </a:t>
                      </a:r>
                      <a:r>
                        <a:rPr lang="en-US" sz="1100" dirty="0">
                          <a:effectLst/>
                          <a:latin typeface="Cambria"/>
                          <a:ea typeface="Cambria"/>
                          <a:cs typeface="Cambria"/>
                        </a:rPr>
                        <a:t>rated</a:t>
                      </a:r>
                      <a:r>
                        <a:rPr lang="en-US" sz="1100" spc="-20" dirty="0">
                          <a:effectLst/>
                          <a:latin typeface="Cambria"/>
                          <a:ea typeface="Cambria"/>
                          <a:cs typeface="Cambria"/>
                        </a:rPr>
                        <a:t> </a:t>
                      </a:r>
                      <a:r>
                        <a:rPr lang="en-US" sz="1100" spc="-5" dirty="0">
                          <a:effectLst/>
                          <a:latin typeface="Cambria"/>
                          <a:ea typeface="Cambria"/>
                          <a:cs typeface="Cambria"/>
                        </a:rPr>
                        <a:t>f</a:t>
                      </a:r>
                      <a:r>
                        <a:rPr lang="en-US" sz="1100" dirty="0">
                          <a:effectLst/>
                          <a:latin typeface="Cambria"/>
                          <a:ea typeface="Cambria"/>
                          <a:cs typeface="Cambria"/>
                        </a:rPr>
                        <a:t>ilters</a:t>
                      </a:r>
                      <a:r>
                        <a:rPr lang="en-US" sz="1100" spc="-25" dirty="0">
                          <a:effectLst/>
                          <a:latin typeface="Cambria"/>
                          <a:ea typeface="Cambria"/>
                          <a:cs typeface="Cambria"/>
                        </a:rPr>
                        <a:t> </a:t>
                      </a:r>
                      <a:r>
                        <a:rPr lang="en-US" sz="1100" dirty="0">
                          <a:effectLst/>
                          <a:latin typeface="Cambria"/>
                          <a:ea typeface="Cambria"/>
                          <a:cs typeface="Cambria"/>
                        </a:rPr>
                        <a:t>may</a:t>
                      </a:r>
                      <a:r>
                        <a:rPr lang="en-US" sz="1100" spc="-20" dirty="0">
                          <a:effectLst/>
                          <a:latin typeface="Cambria"/>
                          <a:ea typeface="Cambria"/>
                          <a:cs typeface="Cambria"/>
                        </a:rPr>
                        <a:t> </a:t>
                      </a:r>
                      <a:r>
                        <a:rPr lang="en-US" sz="1100" dirty="0">
                          <a:effectLst/>
                          <a:latin typeface="Cambria"/>
                          <a:ea typeface="Cambria"/>
                          <a:cs typeface="Cambria"/>
                        </a:rPr>
                        <a:t>be</a:t>
                      </a:r>
                      <a:r>
                        <a:rPr lang="en-US" sz="1100" spc="-20" dirty="0">
                          <a:effectLst/>
                          <a:latin typeface="Cambria"/>
                          <a:ea typeface="Cambria"/>
                          <a:cs typeface="Cambria"/>
                        </a:rPr>
                        <a:t> </a:t>
                      </a:r>
                      <a:r>
                        <a:rPr lang="en-US" sz="1100" spc="-5" dirty="0">
                          <a:effectLst/>
                          <a:latin typeface="Cambria"/>
                          <a:ea typeface="Cambria"/>
                          <a:cs typeface="Cambria"/>
                        </a:rPr>
                        <a:t>u</a:t>
                      </a:r>
                      <a:r>
                        <a:rPr lang="en-US" sz="1100" dirty="0">
                          <a:effectLst/>
                          <a:latin typeface="Cambria"/>
                          <a:ea typeface="Cambria"/>
                          <a:cs typeface="Cambria"/>
                        </a:rPr>
                        <a:t>sed</a:t>
                      </a:r>
                      <a:r>
                        <a:rPr lang="en-US" sz="1100" spc="-20" dirty="0">
                          <a:effectLst/>
                          <a:latin typeface="Cambria"/>
                          <a:ea typeface="Cambria"/>
                          <a:cs typeface="Cambria"/>
                        </a:rPr>
                        <a:t> </a:t>
                      </a:r>
                      <a:r>
                        <a:rPr lang="en-US" sz="1100" dirty="0">
                          <a:effectLst/>
                          <a:latin typeface="Cambria"/>
                          <a:ea typeface="Cambria"/>
                          <a:cs typeface="Cambria"/>
                        </a:rPr>
                        <a:t>in</a:t>
                      </a:r>
                      <a:r>
                        <a:rPr lang="en-US" sz="1100" spc="-20" dirty="0">
                          <a:effectLst/>
                          <a:latin typeface="Cambria"/>
                          <a:ea typeface="Cambria"/>
                          <a:cs typeface="Cambria"/>
                        </a:rPr>
                        <a:t> </a:t>
                      </a:r>
                      <a:r>
                        <a:rPr lang="en-US" sz="1100" spc="-5" dirty="0">
                          <a:effectLst/>
                          <a:latin typeface="Cambria"/>
                          <a:ea typeface="Cambria"/>
                          <a:cs typeface="Cambria"/>
                        </a:rPr>
                        <a:t>F</a:t>
                      </a:r>
                      <a:r>
                        <a:rPr lang="en-US" sz="1100" dirty="0">
                          <a:effectLst/>
                          <a:latin typeface="Cambria"/>
                          <a:ea typeface="Cambria"/>
                          <a:cs typeface="Cambria"/>
                        </a:rPr>
                        <a:t>ilter</a:t>
                      </a:r>
                      <a:r>
                        <a:rPr lang="en-US" sz="1100" spc="-20" dirty="0">
                          <a:effectLst/>
                          <a:latin typeface="Cambria"/>
                          <a:ea typeface="Cambria"/>
                          <a:cs typeface="Cambria"/>
                        </a:rPr>
                        <a:t> </a:t>
                      </a:r>
                      <a:r>
                        <a:rPr lang="en-US" sz="1100" spc="-5" dirty="0">
                          <a:effectLst/>
                          <a:latin typeface="Cambria"/>
                          <a:ea typeface="Cambria"/>
                          <a:cs typeface="Cambria"/>
                        </a:rPr>
                        <a:t>B</a:t>
                      </a:r>
                      <a:r>
                        <a:rPr lang="en-US" sz="1100" dirty="0">
                          <a:effectLst/>
                          <a:latin typeface="Cambria"/>
                          <a:ea typeface="Cambria"/>
                          <a:cs typeface="Cambria"/>
                        </a:rPr>
                        <a:t>ank</a:t>
                      </a:r>
                      <a:r>
                        <a:rPr lang="en-US" sz="1100" spc="-20" dirty="0">
                          <a:effectLst/>
                          <a:latin typeface="Cambria"/>
                          <a:ea typeface="Cambria"/>
                          <a:cs typeface="Cambria"/>
                        </a:rPr>
                        <a:t> </a:t>
                      </a:r>
                      <a:r>
                        <a:rPr lang="en-US" sz="1100" dirty="0">
                          <a:effectLst/>
                          <a:latin typeface="Cambria"/>
                          <a:ea typeface="Cambria"/>
                          <a:cs typeface="Cambria"/>
                        </a:rPr>
                        <a:t>No.</a:t>
                      </a:r>
                      <a:r>
                        <a:rPr lang="en-US" sz="1100" spc="-25" dirty="0">
                          <a:effectLst/>
                          <a:latin typeface="Cambria"/>
                          <a:ea typeface="Cambria"/>
                          <a:cs typeface="Cambria"/>
                        </a:rPr>
                        <a:t> </a:t>
                      </a:r>
                      <a:r>
                        <a:rPr lang="en-US" sz="1100" dirty="0">
                          <a:effectLst/>
                          <a:latin typeface="Cambria"/>
                          <a:ea typeface="Cambria"/>
                          <a:cs typeface="Cambria"/>
                        </a:rPr>
                        <a:t>2</a:t>
                      </a:r>
                      <a:r>
                        <a:rPr lang="en-US" sz="1100" spc="-20" dirty="0">
                          <a:effectLst/>
                          <a:latin typeface="Cambria"/>
                          <a:ea typeface="Cambria"/>
                          <a:cs typeface="Cambria"/>
                        </a:rPr>
                        <a:t> </a:t>
                      </a:r>
                      <a:r>
                        <a:rPr lang="en-US" sz="1100" dirty="0">
                          <a:effectLst/>
                          <a:latin typeface="Cambria"/>
                          <a:ea typeface="Cambria"/>
                          <a:cs typeface="Cambria"/>
                        </a:rPr>
                        <a:t>if</a:t>
                      </a:r>
                      <a:r>
                        <a:rPr lang="en-US" sz="1100" spc="-20" dirty="0">
                          <a:effectLst/>
                          <a:latin typeface="Cambria"/>
                          <a:ea typeface="Cambria"/>
                          <a:cs typeface="Cambria"/>
                        </a:rPr>
                        <a:t> </a:t>
                      </a:r>
                      <a:r>
                        <a:rPr lang="en-US" sz="1100" dirty="0">
                          <a:effectLst/>
                          <a:latin typeface="Cambria"/>
                          <a:ea typeface="Cambria"/>
                          <a:cs typeface="Cambria"/>
                        </a:rPr>
                        <a:t>a</a:t>
                      </a:r>
                      <a:r>
                        <a:rPr lang="en-US" sz="1100" spc="-20" dirty="0">
                          <a:effectLst/>
                          <a:latin typeface="Cambria"/>
                          <a:ea typeface="Cambria"/>
                          <a:cs typeface="Cambria"/>
                        </a:rPr>
                        <a:t> </a:t>
                      </a:r>
                      <a:r>
                        <a:rPr lang="en-US" sz="1100" dirty="0">
                          <a:effectLst/>
                          <a:latin typeface="Cambria"/>
                          <a:ea typeface="Cambria"/>
                          <a:cs typeface="Cambria"/>
                        </a:rPr>
                        <a:t>tertiary</a:t>
                      </a:r>
                      <a:r>
                        <a:rPr lang="en-US" sz="1100" spc="-20" dirty="0">
                          <a:effectLst/>
                          <a:latin typeface="Cambria"/>
                          <a:ea typeface="Cambria"/>
                          <a:cs typeface="Cambria"/>
                        </a:rPr>
                        <a:t> </a:t>
                      </a:r>
                      <a:r>
                        <a:rPr lang="en-US" sz="1100" dirty="0">
                          <a:effectLst/>
                          <a:latin typeface="Cambria"/>
                          <a:ea typeface="Cambria"/>
                          <a:cs typeface="Cambria"/>
                        </a:rPr>
                        <a:t>terminal</a:t>
                      </a:r>
                      <a:r>
                        <a:rPr lang="en-US" sz="1100" spc="-20" dirty="0">
                          <a:effectLst/>
                          <a:latin typeface="Cambria"/>
                          <a:ea typeface="Cambria"/>
                          <a:cs typeface="Cambria"/>
                        </a:rPr>
                        <a:t> </a:t>
                      </a:r>
                      <a:r>
                        <a:rPr lang="en-US" sz="1100" spc="-5" dirty="0">
                          <a:effectLst/>
                          <a:latin typeface="Cambria"/>
                          <a:ea typeface="Cambria"/>
                          <a:cs typeface="Cambria"/>
                        </a:rPr>
                        <a:t>H</a:t>
                      </a:r>
                      <a:r>
                        <a:rPr lang="en-US" sz="1100" dirty="0">
                          <a:effectLst/>
                          <a:latin typeface="Cambria"/>
                          <a:ea typeface="Cambria"/>
                          <a:cs typeface="Cambria"/>
                        </a:rPr>
                        <a:t>EPA</a:t>
                      </a:r>
                      <a:r>
                        <a:rPr lang="en-US" sz="1100" spc="-20" dirty="0">
                          <a:effectLst/>
                          <a:latin typeface="Cambria"/>
                          <a:ea typeface="Cambria"/>
                          <a:cs typeface="Cambria"/>
                        </a:rPr>
                        <a:t> </a:t>
                      </a:r>
                      <a:r>
                        <a:rPr lang="en-US" sz="1100" spc="-5" dirty="0">
                          <a:effectLst/>
                          <a:latin typeface="Cambria"/>
                          <a:ea typeface="Cambria"/>
                          <a:cs typeface="Cambria"/>
                        </a:rPr>
                        <a:t>f</a:t>
                      </a:r>
                      <a:r>
                        <a:rPr lang="en-US" sz="1100" dirty="0">
                          <a:effectLst/>
                          <a:latin typeface="Cambria"/>
                          <a:ea typeface="Cambria"/>
                          <a:cs typeface="Cambria"/>
                        </a:rPr>
                        <a:t>ilter</a:t>
                      </a:r>
                      <a:r>
                        <a:rPr lang="en-US" sz="1100" spc="-20" dirty="0">
                          <a:effectLst/>
                          <a:latin typeface="Cambria"/>
                          <a:ea typeface="Cambria"/>
                          <a:cs typeface="Cambria"/>
                        </a:rPr>
                        <a:t> </a:t>
                      </a:r>
                      <a:r>
                        <a:rPr lang="en-US" sz="1100" dirty="0">
                          <a:effectLst/>
                          <a:latin typeface="Cambria"/>
                          <a:ea typeface="Cambria"/>
                          <a:cs typeface="Cambria"/>
                        </a:rPr>
                        <a:t>is</a:t>
                      </a:r>
                      <a:r>
                        <a:rPr lang="en-US" sz="1100" spc="-20" dirty="0">
                          <a:effectLst/>
                          <a:latin typeface="Cambria"/>
                          <a:ea typeface="Cambria"/>
                          <a:cs typeface="Cambria"/>
                        </a:rPr>
                        <a:t> </a:t>
                      </a:r>
                      <a:r>
                        <a:rPr lang="en-US" sz="1100" dirty="0">
                          <a:effectLst/>
                          <a:latin typeface="Cambria"/>
                          <a:ea typeface="Cambria"/>
                          <a:cs typeface="Cambria"/>
                        </a:rPr>
                        <a:t>provided</a:t>
                      </a:r>
                      <a:r>
                        <a:rPr lang="en-US" sz="1100" spc="-15" dirty="0">
                          <a:effectLst/>
                          <a:latin typeface="Cambria"/>
                          <a:ea typeface="Cambria"/>
                          <a:cs typeface="Cambria"/>
                        </a:rPr>
                        <a:t> </a:t>
                      </a:r>
                      <a:r>
                        <a:rPr lang="en-US" sz="1100" spc="-5" dirty="0">
                          <a:effectLst/>
                          <a:latin typeface="Cambria"/>
                          <a:ea typeface="Cambria"/>
                          <a:cs typeface="Cambria"/>
                        </a:rPr>
                        <a:t>f</a:t>
                      </a:r>
                      <a:r>
                        <a:rPr lang="en-US" sz="1100" dirty="0">
                          <a:effectLst/>
                          <a:latin typeface="Cambria"/>
                          <a:ea typeface="Cambria"/>
                          <a:cs typeface="Cambria"/>
                        </a:rPr>
                        <a:t>or</a:t>
                      </a:r>
                      <a:r>
                        <a:rPr lang="en-US" sz="1100" spc="-20" dirty="0">
                          <a:effectLst/>
                          <a:latin typeface="Cambria"/>
                          <a:ea typeface="Cambria"/>
                          <a:cs typeface="Cambria"/>
                        </a:rPr>
                        <a:t> </a:t>
                      </a:r>
                      <a:r>
                        <a:rPr lang="en-US" sz="1100" dirty="0">
                          <a:effectLst/>
                          <a:latin typeface="Cambria"/>
                          <a:ea typeface="Cambria"/>
                          <a:cs typeface="Cambria"/>
                        </a:rPr>
                        <a:t>t</a:t>
                      </a:r>
                      <a:r>
                        <a:rPr lang="en-US" sz="1100" spc="-5" dirty="0">
                          <a:effectLst/>
                          <a:latin typeface="Cambria"/>
                          <a:ea typeface="Cambria"/>
                          <a:cs typeface="Cambria"/>
                        </a:rPr>
                        <a:t>h</a:t>
                      </a:r>
                      <a:r>
                        <a:rPr lang="en-US" sz="1100" dirty="0">
                          <a:effectLst/>
                          <a:latin typeface="Cambria"/>
                          <a:ea typeface="Cambria"/>
                          <a:cs typeface="Cambria"/>
                        </a:rPr>
                        <a:t>ese spaces.</a:t>
                      </a:r>
                      <a:endParaRPr lang="en-US" sz="1100" dirty="0">
                        <a:effectLst/>
                        <a:latin typeface="Calibri"/>
                        <a:ea typeface="Calibri"/>
                        <a:cs typeface="Times New Roman"/>
                      </a:endParaRPr>
                    </a:p>
                    <a:p>
                      <a:pPr marL="64770" marR="281940">
                        <a:lnSpc>
                          <a:spcPts val="940"/>
                        </a:lnSpc>
                        <a:spcBef>
                          <a:spcPts val="295"/>
                        </a:spcBef>
                        <a:spcAft>
                          <a:spcPts val="0"/>
                        </a:spcAft>
                      </a:pPr>
                      <a:r>
                        <a:rPr lang="en-US" sz="1100" dirty="0">
                          <a:effectLst/>
                          <a:latin typeface="Cambria"/>
                          <a:ea typeface="Cambria"/>
                          <a:cs typeface="Cambria"/>
                        </a:rPr>
                        <a:t>Note</a:t>
                      </a:r>
                      <a:r>
                        <a:rPr lang="en-US" sz="1100" spc="-30" dirty="0">
                          <a:effectLst/>
                          <a:latin typeface="Cambria"/>
                          <a:ea typeface="Cambria"/>
                          <a:cs typeface="Cambria"/>
                        </a:rPr>
                        <a:t> </a:t>
                      </a:r>
                      <a:r>
                        <a:rPr lang="en-US" sz="1100" dirty="0">
                          <a:effectLst/>
                          <a:latin typeface="Cambria"/>
                          <a:ea typeface="Cambria"/>
                          <a:cs typeface="Cambria"/>
                        </a:rPr>
                        <a:t>d:</a:t>
                      </a:r>
                      <a:r>
                        <a:rPr lang="en-US" sz="1100" spc="-20" dirty="0">
                          <a:effectLst/>
                          <a:latin typeface="Cambria"/>
                          <a:ea typeface="Cambria"/>
                          <a:cs typeface="Cambria"/>
                        </a:rPr>
                        <a:t> </a:t>
                      </a:r>
                      <a:r>
                        <a:rPr lang="en-US" sz="1100" spc="-5" dirty="0">
                          <a:effectLst/>
                          <a:latin typeface="Cambria"/>
                          <a:ea typeface="Cambria"/>
                          <a:cs typeface="Cambria"/>
                        </a:rPr>
                        <a:t>H</a:t>
                      </a:r>
                      <a:r>
                        <a:rPr lang="en-US" sz="1100" dirty="0">
                          <a:effectLst/>
                          <a:latin typeface="Cambria"/>
                          <a:ea typeface="Cambria"/>
                          <a:cs typeface="Cambria"/>
                        </a:rPr>
                        <a:t>igh</a:t>
                      </a:r>
                      <a:r>
                        <a:rPr lang="en-US" sz="1100" spc="-5" dirty="0">
                          <a:effectLst/>
                          <a:latin typeface="Cambria"/>
                          <a:ea typeface="Cambria"/>
                          <a:cs typeface="Cambria"/>
                        </a:rPr>
                        <a:t>-</a:t>
                      </a:r>
                      <a:r>
                        <a:rPr lang="en-US" sz="1100" dirty="0">
                          <a:effectLst/>
                          <a:latin typeface="Cambria"/>
                          <a:ea typeface="Cambria"/>
                          <a:cs typeface="Cambria"/>
                        </a:rPr>
                        <a:t>Ef</a:t>
                      </a:r>
                      <a:r>
                        <a:rPr lang="en-US" sz="1100" spc="-5" dirty="0">
                          <a:effectLst/>
                          <a:latin typeface="Cambria"/>
                          <a:ea typeface="Cambria"/>
                          <a:cs typeface="Cambria"/>
                        </a:rPr>
                        <a:t>f</a:t>
                      </a:r>
                      <a:r>
                        <a:rPr lang="en-US" sz="1100" dirty="0">
                          <a:effectLst/>
                          <a:latin typeface="Cambria"/>
                          <a:ea typeface="Cambria"/>
                          <a:cs typeface="Cambria"/>
                        </a:rPr>
                        <a:t>iciency</a:t>
                      </a:r>
                      <a:r>
                        <a:rPr lang="en-US" sz="1100" spc="-25" dirty="0">
                          <a:effectLst/>
                          <a:latin typeface="Cambria"/>
                          <a:ea typeface="Cambria"/>
                          <a:cs typeface="Cambria"/>
                        </a:rPr>
                        <a:t> </a:t>
                      </a:r>
                      <a:r>
                        <a:rPr lang="en-US" sz="1100" dirty="0">
                          <a:effectLst/>
                          <a:latin typeface="Cambria"/>
                          <a:ea typeface="Cambria"/>
                          <a:cs typeface="Cambria"/>
                        </a:rPr>
                        <a:t>Particulate</a:t>
                      </a:r>
                      <a:r>
                        <a:rPr lang="en-US" sz="1100" spc="-25" dirty="0">
                          <a:effectLst/>
                          <a:latin typeface="Cambria"/>
                          <a:ea typeface="Cambria"/>
                          <a:cs typeface="Cambria"/>
                        </a:rPr>
                        <a:t> </a:t>
                      </a:r>
                      <a:r>
                        <a:rPr lang="en-US" sz="1100" dirty="0">
                          <a:effectLst/>
                          <a:latin typeface="Cambria"/>
                          <a:ea typeface="Cambria"/>
                          <a:cs typeface="Cambria"/>
                        </a:rPr>
                        <a:t>Air</a:t>
                      </a:r>
                      <a:r>
                        <a:rPr lang="en-US" sz="1100" spc="-20" dirty="0">
                          <a:effectLst/>
                          <a:latin typeface="Cambria"/>
                          <a:ea typeface="Cambria"/>
                          <a:cs typeface="Cambria"/>
                        </a:rPr>
                        <a:t> </a:t>
                      </a:r>
                      <a:r>
                        <a:rPr lang="en-US" sz="1100" dirty="0">
                          <a:effectLst/>
                          <a:latin typeface="Cambria"/>
                          <a:ea typeface="Cambria"/>
                          <a:cs typeface="Cambria"/>
                        </a:rPr>
                        <a:t>(</a:t>
                      </a:r>
                      <a:r>
                        <a:rPr lang="en-US" sz="1100" spc="-5" dirty="0">
                          <a:effectLst/>
                          <a:latin typeface="Cambria"/>
                          <a:ea typeface="Cambria"/>
                          <a:cs typeface="Cambria"/>
                        </a:rPr>
                        <a:t>H</a:t>
                      </a:r>
                      <a:r>
                        <a:rPr lang="en-US" sz="1100" dirty="0">
                          <a:effectLst/>
                          <a:latin typeface="Cambria"/>
                          <a:ea typeface="Cambria"/>
                          <a:cs typeface="Cambria"/>
                        </a:rPr>
                        <a:t>EPA)</a:t>
                      </a:r>
                      <a:r>
                        <a:rPr lang="en-US" sz="1100" spc="-25" dirty="0">
                          <a:effectLst/>
                          <a:latin typeface="Cambria"/>
                          <a:ea typeface="Cambria"/>
                          <a:cs typeface="Cambria"/>
                        </a:rPr>
                        <a:t> </a:t>
                      </a:r>
                      <a:r>
                        <a:rPr lang="en-US" sz="1100" dirty="0">
                          <a:effectLst/>
                          <a:latin typeface="Cambria"/>
                          <a:ea typeface="Cambria"/>
                          <a:cs typeface="Cambria"/>
                        </a:rPr>
                        <a:t>filters</a:t>
                      </a:r>
                      <a:r>
                        <a:rPr lang="en-US" sz="1100" spc="-30" dirty="0">
                          <a:effectLst/>
                          <a:latin typeface="Cambria"/>
                          <a:ea typeface="Cambria"/>
                          <a:cs typeface="Cambria"/>
                        </a:rPr>
                        <a:t> </a:t>
                      </a:r>
                      <a:r>
                        <a:rPr lang="en-US" sz="1100" dirty="0">
                          <a:effectLst/>
                          <a:latin typeface="Cambria"/>
                          <a:ea typeface="Cambria"/>
                          <a:cs typeface="Cambria"/>
                        </a:rPr>
                        <a:t>are</a:t>
                      </a:r>
                      <a:r>
                        <a:rPr lang="en-US" sz="1100" spc="-25" dirty="0">
                          <a:effectLst/>
                          <a:latin typeface="Cambria"/>
                          <a:ea typeface="Cambria"/>
                          <a:cs typeface="Cambria"/>
                        </a:rPr>
                        <a:t> </a:t>
                      </a:r>
                      <a:r>
                        <a:rPr lang="en-US" sz="1100" dirty="0">
                          <a:effectLst/>
                          <a:latin typeface="Cambria"/>
                          <a:ea typeface="Cambria"/>
                          <a:cs typeface="Cambria"/>
                        </a:rPr>
                        <a:t>t</a:t>
                      </a:r>
                      <a:r>
                        <a:rPr lang="en-US" sz="1100" spc="-5" dirty="0">
                          <a:effectLst/>
                          <a:latin typeface="Cambria"/>
                          <a:ea typeface="Cambria"/>
                          <a:cs typeface="Cambria"/>
                        </a:rPr>
                        <a:t>h</a:t>
                      </a:r>
                      <a:r>
                        <a:rPr lang="en-US" sz="1100" dirty="0">
                          <a:effectLst/>
                          <a:latin typeface="Cambria"/>
                          <a:ea typeface="Cambria"/>
                          <a:cs typeface="Cambria"/>
                        </a:rPr>
                        <a:t>ose</a:t>
                      </a:r>
                      <a:r>
                        <a:rPr lang="en-US" sz="1100" spc="-20" dirty="0">
                          <a:effectLst/>
                          <a:latin typeface="Cambria"/>
                          <a:ea typeface="Cambria"/>
                          <a:cs typeface="Cambria"/>
                        </a:rPr>
                        <a:t> </a:t>
                      </a:r>
                      <a:r>
                        <a:rPr lang="en-US" sz="1100" dirty="0">
                          <a:effectLst/>
                          <a:latin typeface="Cambria"/>
                          <a:ea typeface="Cambria"/>
                          <a:cs typeface="Cambria"/>
                        </a:rPr>
                        <a:t>filters</a:t>
                      </a:r>
                      <a:r>
                        <a:rPr lang="en-US" sz="1100" spc="-25" dirty="0">
                          <a:effectLst/>
                          <a:latin typeface="Cambria"/>
                          <a:ea typeface="Cambria"/>
                          <a:cs typeface="Cambria"/>
                        </a:rPr>
                        <a:t> </a:t>
                      </a:r>
                      <a:r>
                        <a:rPr lang="en-US" sz="1100" dirty="0">
                          <a:effectLst/>
                          <a:latin typeface="Cambria"/>
                          <a:ea typeface="Cambria"/>
                          <a:cs typeface="Cambria"/>
                        </a:rPr>
                        <a:t>t</a:t>
                      </a:r>
                      <a:r>
                        <a:rPr lang="en-US" sz="1100" spc="-5" dirty="0">
                          <a:effectLst/>
                          <a:latin typeface="Cambria"/>
                          <a:ea typeface="Cambria"/>
                          <a:cs typeface="Cambria"/>
                        </a:rPr>
                        <a:t>h</a:t>
                      </a:r>
                      <a:r>
                        <a:rPr lang="en-US" sz="1100" dirty="0">
                          <a:effectLst/>
                          <a:latin typeface="Cambria"/>
                          <a:ea typeface="Cambria"/>
                          <a:cs typeface="Cambria"/>
                        </a:rPr>
                        <a:t>at</a:t>
                      </a:r>
                      <a:r>
                        <a:rPr lang="en-US" sz="1100" spc="-25" dirty="0">
                          <a:effectLst/>
                          <a:latin typeface="Cambria"/>
                          <a:ea typeface="Cambria"/>
                          <a:cs typeface="Cambria"/>
                        </a:rPr>
                        <a:t> </a:t>
                      </a:r>
                      <a:r>
                        <a:rPr lang="en-US" sz="1100" dirty="0">
                          <a:effectLst/>
                          <a:latin typeface="Cambria"/>
                          <a:ea typeface="Cambria"/>
                          <a:cs typeface="Cambria"/>
                        </a:rPr>
                        <a:t>remove</a:t>
                      </a:r>
                      <a:r>
                        <a:rPr lang="en-US" sz="1100" spc="-20" dirty="0">
                          <a:effectLst/>
                          <a:latin typeface="Cambria"/>
                          <a:ea typeface="Cambria"/>
                          <a:cs typeface="Cambria"/>
                        </a:rPr>
                        <a:t> </a:t>
                      </a:r>
                      <a:r>
                        <a:rPr lang="en-US" sz="1100" dirty="0">
                          <a:effectLst/>
                          <a:latin typeface="Cambria"/>
                          <a:ea typeface="Cambria"/>
                          <a:cs typeface="Cambria"/>
                        </a:rPr>
                        <a:t>at</a:t>
                      </a:r>
                      <a:r>
                        <a:rPr lang="en-US" sz="1100" spc="-25" dirty="0">
                          <a:effectLst/>
                          <a:latin typeface="Cambria"/>
                          <a:ea typeface="Cambria"/>
                          <a:cs typeface="Cambria"/>
                        </a:rPr>
                        <a:t> </a:t>
                      </a:r>
                      <a:r>
                        <a:rPr lang="en-US" sz="1100" dirty="0">
                          <a:effectLst/>
                          <a:latin typeface="Cambria"/>
                          <a:ea typeface="Cambria"/>
                          <a:cs typeface="Cambria"/>
                        </a:rPr>
                        <a:t>least</a:t>
                      </a:r>
                      <a:r>
                        <a:rPr lang="en-US" sz="1100" spc="-25" dirty="0">
                          <a:effectLst/>
                          <a:latin typeface="Cambria"/>
                          <a:ea typeface="Cambria"/>
                          <a:cs typeface="Cambria"/>
                        </a:rPr>
                        <a:t> </a:t>
                      </a:r>
                      <a:r>
                        <a:rPr lang="en-US" sz="1100" dirty="0">
                          <a:effectLst/>
                          <a:latin typeface="Cambria"/>
                          <a:ea typeface="Cambria"/>
                          <a:cs typeface="Cambria"/>
                        </a:rPr>
                        <a:t>99.97%</a:t>
                      </a:r>
                      <a:r>
                        <a:rPr lang="en-US" sz="1100" spc="-25" dirty="0">
                          <a:effectLst/>
                          <a:latin typeface="Cambria"/>
                          <a:ea typeface="Cambria"/>
                          <a:cs typeface="Cambria"/>
                        </a:rPr>
                        <a:t> </a:t>
                      </a:r>
                      <a:r>
                        <a:rPr lang="en-US" sz="1100" dirty="0">
                          <a:effectLst/>
                          <a:latin typeface="Cambria"/>
                          <a:ea typeface="Cambria"/>
                          <a:cs typeface="Cambria"/>
                        </a:rPr>
                        <a:t>of</a:t>
                      </a:r>
                      <a:r>
                        <a:rPr lang="en-US" sz="1100" spc="-20" dirty="0">
                          <a:effectLst/>
                          <a:latin typeface="Cambria"/>
                          <a:ea typeface="Cambria"/>
                          <a:cs typeface="Cambria"/>
                        </a:rPr>
                        <a:t> </a:t>
                      </a:r>
                      <a:r>
                        <a:rPr lang="en-US" sz="1100" dirty="0">
                          <a:effectLst/>
                          <a:latin typeface="Cambria"/>
                          <a:ea typeface="Cambria"/>
                          <a:cs typeface="Cambria"/>
                        </a:rPr>
                        <a:t>0.3</a:t>
                      </a:r>
                      <a:r>
                        <a:rPr lang="en-US" sz="1100" spc="-20" dirty="0">
                          <a:effectLst/>
                          <a:latin typeface="Cambria"/>
                          <a:ea typeface="Cambria"/>
                          <a:cs typeface="Cambria"/>
                        </a:rPr>
                        <a:t> </a:t>
                      </a:r>
                      <a:r>
                        <a:rPr lang="en-US" sz="1100" dirty="0">
                          <a:effectLst/>
                          <a:latin typeface="Cambria"/>
                          <a:ea typeface="Cambria"/>
                          <a:cs typeface="Cambria"/>
                        </a:rPr>
                        <a:t>micron</a:t>
                      </a:r>
                      <a:r>
                        <a:rPr lang="en-US" sz="1100" spc="-5" dirty="0">
                          <a:effectLst/>
                          <a:latin typeface="Cambria"/>
                          <a:ea typeface="Cambria"/>
                          <a:cs typeface="Cambria"/>
                        </a:rPr>
                        <a:t>-</a:t>
                      </a:r>
                      <a:r>
                        <a:rPr lang="en-US" sz="1100" dirty="0">
                          <a:effectLst/>
                          <a:latin typeface="Cambria"/>
                          <a:ea typeface="Cambria"/>
                          <a:cs typeface="Cambria"/>
                        </a:rPr>
                        <a:t>si</a:t>
                      </a:r>
                      <a:r>
                        <a:rPr lang="en-US" sz="1100" spc="-5" dirty="0">
                          <a:effectLst/>
                          <a:latin typeface="Cambria"/>
                          <a:ea typeface="Cambria"/>
                          <a:cs typeface="Cambria"/>
                        </a:rPr>
                        <a:t>z</a:t>
                      </a:r>
                      <a:r>
                        <a:rPr lang="en-US" sz="1100" dirty="0">
                          <a:effectLst/>
                          <a:latin typeface="Cambria"/>
                          <a:ea typeface="Cambria"/>
                          <a:cs typeface="Cambria"/>
                        </a:rPr>
                        <a:t>ed</a:t>
                      </a:r>
                      <a:r>
                        <a:rPr lang="en-US" sz="1100" spc="-25" dirty="0">
                          <a:effectLst/>
                          <a:latin typeface="Cambria"/>
                          <a:ea typeface="Cambria"/>
                          <a:cs typeface="Cambria"/>
                        </a:rPr>
                        <a:t> </a:t>
                      </a:r>
                      <a:r>
                        <a:rPr lang="en-US" sz="1100" dirty="0">
                          <a:effectLst/>
                          <a:latin typeface="Cambria"/>
                          <a:ea typeface="Cambria"/>
                          <a:cs typeface="Cambria"/>
                        </a:rPr>
                        <a:t>particles</a:t>
                      </a:r>
                      <a:r>
                        <a:rPr lang="en-US" sz="1100" spc="-25" dirty="0">
                          <a:effectLst/>
                          <a:latin typeface="Cambria"/>
                          <a:ea typeface="Cambria"/>
                          <a:cs typeface="Cambria"/>
                        </a:rPr>
                        <a:t> </a:t>
                      </a:r>
                      <a:r>
                        <a:rPr lang="en-US" sz="1100" dirty="0">
                          <a:effectLst/>
                          <a:latin typeface="Cambria"/>
                          <a:ea typeface="Cambria"/>
                          <a:cs typeface="Cambria"/>
                        </a:rPr>
                        <a:t>at</a:t>
                      </a:r>
                      <a:r>
                        <a:rPr lang="en-US" sz="1100" spc="-25" dirty="0">
                          <a:effectLst/>
                          <a:latin typeface="Cambria"/>
                          <a:ea typeface="Cambria"/>
                          <a:cs typeface="Cambria"/>
                        </a:rPr>
                        <a:t> </a:t>
                      </a:r>
                      <a:r>
                        <a:rPr lang="en-US" sz="1100" dirty="0">
                          <a:effectLst/>
                          <a:latin typeface="Cambria"/>
                          <a:ea typeface="Cambria"/>
                          <a:cs typeface="Cambria"/>
                        </a:rPr>
                        <a:t>the rated</a:t>
                      </a:r>
                      <a:r>
                        <a:rPr lang="en-US" sz="1100" spc="-30" dirty="0">
                          <a:effectLst/>
                          <a:latin typeface="Cambria"/>
                          <a:ea typeface="Cambria"/>
                          <a:cs typeface="Cambria"/>
                        </a:rPr>
                        <a:t> </a:t>
                      </a:r>
                      <a:r>
                        <a:rPr lang="en-US" sz="1100" dirty="0">
                          <a:effectLst/>
                          <a:latin typeface="Cambria"/>
                          <a:ea typeface="Cambria"/>
                          <a:cs typeface="Cambria"/>
                        </a:rPr>
                        <a:t>flow</a:t>
                      </a:r>
                      <a:r>
                        <a:rPr lang="en-US" sz="1100" spc="-30" dirty="0">
                          <a:effectLst/>
                          <a:latin typeface="Cambria"/>
                          <a:ea typeface="Cambria"/>
                          <a:cs typeface="Cambria"/>
                        </a:rPr>
                        <a:t> </a:t>
                      </a:r>
                      <a:r>
                        <a:rPr lang="en-US" sz="1100" dirty="0">
                          <a:effectLst/>
                          <a:latin typeface="Cambria"/>
                          <a:ea typeface="Cambria"/>
                          <a:cs typeface="Cambria"/>
                        </a:rPr>
                        <a:t>in</a:t>
                      </a:r>
                      <a:r>
                        <a:rPr lang="en-US" sz="1100" spc="-25" dirty="0">
                          <a:effectLst/>
                          <a:latin typeface="Cambria"/>
                          <a:ea typeface="Cambria"/>
                          <a:cs typeface="Cambria"/>
                        </a:rPr>
                        <a:t> </a:t>
                      </a:r>
                      <a:r>
                        <a:rPr lang="en-US" sz="1100" dirty="0">
                          <a:effectLst/>
                          <a:latin typeface="Cambria"/>
                          <a:ea typeface="Cambria"/>
                          <a:cs typeface="Cambria"/>
                        </a:rPr>
                        <a:t>accordance</a:t>
                      </a:r>
                      <a:r>
                        <a:rPr lang="en-US" sz="1100" spc="-25" dirty="0">
                          <a:effectLst/>
                          <a:latin typeface="Cambria"/>
                          <a:ea typeface="Cambria"/>
                          <a:cs typeface="Cambria"/>
                        </a:rPr>
                        <a:t> </a:t>
                      </a:r>
                      <a:r>
                        <a:rPr lang="en-US" sz="1100" dirty="0">
                          <a:effectLst/>
                          <a:latin typeface="Cambria"/>
                          <a:ea typeface="Cambria"/>
                          <a:cs typeface="Cambria"/>
                        </a:rPr>
                        <a:t>with</a:t>
                      </a:r>
                      <a:r>
                        <a:rPr lang="en-US" sz="1100" spc="-30" dirty="0">
                          <a:effectLst/>
                          <a:latin typeface="Cambria"/>
                          <a:ea typeface="Cambria"/>
                          <a:cs typeface="Cambria"/>
                        </a:rPr>
                        <a:t> </a:t>
                      </a:r>
                      <a:r>
                        <a:rPr lang="en-US" sz="1100" dirty="0">
                          <a:effectLst/>
                          <a:latin typeface="Cambria"/>
                          <a:ea typeface="Cambria"/>
                          <a:cs typeface="Cambria"/>
                        </a:rPr>
                        <a:t>t</a:t>
                      </a:r>
                      <a:r>
                        <a:rPr lang="en-US" sz="1100" spc="-5" dirty="0">
                          <a:effectLst/>
                          <a:latin typeface="Cambria"/>
                          <a:ea typeface="Cambria"/>
                          <a:cs typeface="Cambria"/>
                        </a:rPr>
                        <a:t>h</a:t>
                      </a:r>
                      <a:r>
                        <a:rPr lang="en-US" sz="1100" dirty="0">
                          <a:effectLst/>
                          <a:latin typeface="Cambria"/>
                          <a:ea typeface="Cambria"/>
                          <a:cs typeface="Cambria"/>
                        </a:rPr>
                        <a:t>e</a:t>
                      </a:r>
                      <a:r>
                        <a:rPr lang="en-US" sz="1100" spc="-30" dirty="0">
                          <a:effectLst/>
                          <a:latin typeface="Cambria"/>
                          <a:ea typeface="Cambria"/>
                          <a:cs typeface="Cambria"/>
                        </a:rPr>
                        <a:t> </a:t>
                      </a:r>
                      <a:r>
                        <a:rPr lang="en-US" sz="1100" dirty="0">
                          <a:effectLst/>
                          <a:latin typeface="Cambria"/>
                          <a:ea typeface="Cambria"/>
                          <a:cs typeface="Cambria"/>
                        </a:rPr>
                        <a:t>testing</a:t>
                      </a:r>
                      <a:r>
                        <a:rPr lang="en-US" sz="1100" spc="-25" dirty="0">
                          <a:effectLst/>
                          <a:latin typeface="Cambria"/>
                          <a:ea typeface="Cambria"/>
                          <a:cs typeface="Cambria"/>
                        </a:rPr>
                        <a:t> </a:t>
                      </a:r>
                      <a:r>
                        <a:rPr lang="en-US" sz="1100" dirty="0">
                          <a:effectLst/>
                          <a:latin typeface="Cambria"/>
                          <a:ea typeface="Cambria"/>
                          <a:cs typeface="Cambria"/>
                        </a:rPr>
                        <a:t>methods</a:t>
                      </a:r>
                      <a:r>
                        <a:rPr lang="en-US" sz="1100" spc="-20" dirty="0">
                          <a:effectLst/>
                          <a:latin typeface="Cambria"/>
                          <a:ea typeface="Cambria"/>
                          <a:cs typeface="Cambria"/>
                        </a:rPr>
                        <a:t> </a:t>
                      </a:r>
                      <a:r>
                        <a:rPr lang="en-US" sz="1100" dirty="0">
                          <a:effectLst/>
                          <a:latin typeface="Cambria"/>
                          <a:ea typeface="Cambria"/>
                          <a:cs typeface="Cambria"/>
                        </a:rPr>
                        <a:t>of</a:t>
                      </a:r>
                      <a:r>
                        <a:rPr lang="en-US" sz="1100" spc="-25" dirty="0">
                          <a:effectLst/>
                          <a:latin typeface="Cambria"/>
                          <a:ea typeface="Cambria"/>
                          <a:cs typeface="Cambria"/>
                        </a:rPr>
                        <a:t> </a:t>
                      </a:r>
                      <a:r>
                        <a:rPr lang="en-US" sz="1100" dirty="0">
                          <a:effectLst/>
                          <a:latin typeface="Cambria"/>
                          <a:ea typeface="Cambria"/>
                          <a:cs typeface="Cambria"/>
                        </a:rPr>
                        <a:t>IEST</a:t>
                      </a:r>
                      <a:r>
                        <a:rPr lang="en-US" sz="1100" spc="-25" dirty="0">
                          <a:effectLst/>
                          <a:latin typeface="Cambria"/>
                          <a:ea typeface="Cambria"/>
                          <a:cs typeface="Cambria"/>
                        </a:rPr>
                        <a:t> </a:t>
                      </a:r>
                      <a:r>
                        <a:rPr lang="en-US" sz="1100" dirty="0">
                          <a:effectLst/>
                          <a:latin typeface="Cambria"/>
                          <a:ea typeface="Cambria"/>
                          <a:cs typeface="Cambria"/>
                        </a:rPr>
                        <a:t>RP</a:t>
                      </a:r>
                      <a:r>
                        <a:rPr lang="en-US" sz="1100" spc="-5" dirty="0">
                          <a:effectLst/>
                          <a:latin typeface="Cambria"/>
                          <a:ea typeface="Cambria"/>
                          <a:cs typeface="Cambria"/>
                        </a:rPr>
                        <a:t>-</a:t>
                      </a:r>
                      <a:r>
                        <a:rPr lang="en-US" sz="1100" dirty="0">
                          <a:effectLst/>
                          <a:latin typeface="Cambria"/>
                          <a:ea typeface="Cambria"/>
                          <a:cs typeface="Cambria"/>
                        </a:rPr>
                        <a:t>CC001.3</a:t>
                      </a:r>
                      <a:r>
                        <a:rPr lang="en-US" sz="1100" spc="-25" dirty="0">
                          <a:effectLst/>
                          <a:latin typeface="Cambria"/>
                          <a:ea typeface="Cambria"/>
                          <a:cs typeface="Cambria"/>
                        </a:rPr>
                        <a:t> </a:t>
                      </a:r>
                      <a:r>
                        <a:rPr lang="en-US" sz="1100" dirty="0">
                          <a:effectLst/>
                          <a:latin typeface="Cambria"/>
                          <a:ea typeface="Cambria"/>
                          <a:cs typeface="Cambria"/>
                        </a:rPr>
                        <a:t>(see</a:t>
                      </a:r>
                      <a:r>
                        <a:rPr lang="en-US" sz="1100" spc="-25" dirty="0">
                          <a:effectLst/>
                          <a:latin typeface="Cambria"/>
                          <a:ea typeface="Cambria"/>
                          <a:cs typeface="Cambria"/>
                        </a:rPr>
                        <a:t> </a:t>
                      </a:r>
                      <a:r>
                        <a:rPr lang="en-US" sz="1100" dirty="0">
                          <a:effectLst/>
                          <a:latin typeface="Cambria"/>
                          <a:ea typeface="Cambria"/>
                          <a:cs typeface="Cambria"/>
                        </a:rPr>
                        <a:t>I</a:t>
                      </a:r>
                      <a:r>
                        <a:rPr lang="en-US" sz="1100" spc="-5" dirty="0">
                          <a:effectLst/>
                          <a:latin typeface="Cambria"/>
                          <a:ea typeface="Cambria"/>
                          <a:cs typeface="Cambria"/>
                        </a:rPr>
                        <a:t>n</a:t>
                      </a:r>
                      <a:r>
                        <a:rPr lang="en-US" sz="1100" dirty="0">
                          <a:effectLst/>
                          <a:latin typeface="Cambria"/>
                          <a:ea typeface="Cambria"/>
                          <a:cs typeface="Cambria"/>
                        </a:rPr>
                        <a:t>formative</a:t>
                      </a:r>
                      <a:r>
                        <a:rPr lang="en-US" sz="1100" spc="-30" dirty="0">
                          <a:effectLst/>
                          <a:latin typeface="Cambria"/>
                          <a:ea typeface="Cambria"/>
                          <a:cs typeface="Cambria"/>
                        </a:rPr>
                        <a:t> </a:t>
                      </a:r>
                      <a:r>
                        <a:rPr lang="en-US" sz="1100" dirty="0">
                          <a:effectLst/>
                          <a:latin typeface="Cambria"/>
                          <a:ea typeface="Cambria"/>
                          <a:cs typeface="Cambria"/>
                        </a:rPr>
                        <a:t>An</a:t>
                      </a:r>
                      <a:r>
                        <a:rPr lang="en-US" sz="1100" spc="-5" dirty="0">
                          <a:effectLst/>
                          <a:latin typeface="Cambria"/>
                          <a:ea typeface="Cambria"/>
                          <a:cs typeface="Cambria"/>
                        </a:rPr>
                        <a:t>n</a:t>
                      </a:r>
                      <a:r>
                        <a:rPr lang="en-US" sz="1100" dirty="0">
                          <a:effectLst/>
                          <a:latin typeface="Cambria"/>
                          <a:ea typeface="Cambria"/>
                          <a:cs typeface="Cambria"/>
                        </a:rPr>
                        <a:t>ex</a:t>
                      </a:r>
                      <a:r>
                        <a:rPr lang="en-US" sz="1100" spc="-30" dirty="0">
                          <a:effectLst/>
                          <a:latin typeface="Cambria"/>
                          <a:ea typeface="Cambria"/>
                          <a:cs typeface="Cambria"/>
                        </a:rPr>
                        <a:t> </a:t>
                      </a:r>
                      <a:r>
                        <a:rPr lang="en-US" sz="1100" dirty="0">
                          <a:effectLst/>
                          <a:latin typeface="Cambria"/>
                          <a:ea typeface="Cambria"/>
                          <a:cs typeface="Cambria"/>
                        </a:rPr>
                        <a:t>B,</a:t>
                      </a:r>
                      <a:r>
                        <a:rPr lang="en-US" sz="1100" spc="-25" dirty="0">
                          <a:effectLst/>
                          <a:latin typeface="Cambria"/>
                          <a:ea typeface="Cambria"/>
                          <a:cs typeface="Cambria"/>
                        </a:rPr>
                        <a:t> </a:t>
                      </a:r>
                      <a:r>
                        <a:rPr lang="en-US" sz="1100" spc="-5" dirty="0">
                          <a:effectLst/>
                          <a:latin typeface="Cambria"/>
                          <a:ea typeface="Cambria"/>
                          <a:cs typeface="Cambria"/>
                        </a:rPr>
                        <a:t>B</a:t>
                      </a:r>
                      <a:r>
                        <a:rPr lang="en-US" sz="1100" dirty="0">
                          <a:effectLst/>
                          <a:latin typeface="Cambria"/>
                          <a:ea typeface="Cambria"/>
                          <a:cs typeface="Cambria"/>
                        </a:rPr>
                        <a:t>ibliography</a:t>
                      </a:r>
                      <a:r>
                        <a:rPr lang="en-US" sz="800" dirty="0">
                          <a:effectLst/>
                          <a:latin typeface="Cambria"/>
                          <a:ea typeface="Cambria"/>
                          <a:cs typeface="Cambria"/>
                        </a:rPr>
                        <a:t>).</a:t>
                      </a:r>
                      <a:endParaRPr lang="en-US" sz="1100" dirty="0">
                        <a:effectLst/>
                        <a:latin typeface="Calibri"/>
                        <a:ea typeface="Calibri"/>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22484089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6047" t="5714" r="21040" b="37619"/>
          <a:stretch/>
        </p:blipFill>
        <p:spPr>
          <a:xfrm>
            <a:off x="1447800" y="0"/>
            <a:ext cx="6596744" cy="6633908"/>
          </a:xfrm>
          <a:prstGeom prst="rect">
            <a:avLst/>
          </a:prstGeom>
        </p:spPr>
      </p:pic>
    </p:spTree>
    <p:extLst>
      <p:ext uri="{BB962C8B-B14F-4D97-AF65-F5344CB8AC3E}">
        <p14:creationId xmlns:p14="http://schemas.microsoft.com/office/powerpoint/2010/main" val="5944536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en-US" sz="2000" dirty="0"/>
              <a:t>ANSI /ASHRAE /ASHE Standard 170-2008</a:t>
            </a:r>
            <a:br>
              <a:rPr lang="en-US" sz="2000" dirty="0"/>
            </a:br>
            <a:r>
              <a:rPr lang="en-US" sz="2000" dirty="0"/>
              <a:t>Table 7-1 Design Parameters— From ANSI/ASHRAE/ASHE </a:t>
            </a:r>
            <a:r>
              <a:rPr lang="en-US" sz="2200" dirty="0"/>
              <a:t>Standard 170-2008</a:t>
            </a:r>
            <a:r>
              <a:rPr lang="en-US" dirty="0"/>
              <a:t/>
            </a:r>
            <a:br>
              <a:rPr lang="en-US" dirty="0"/>
            </a:br>
            <a:endParaRPr lang="en-US"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10961" y="1295400"/>
            <a:ext cx="7236800" cy="471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67230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8506" t="4920" r="8917" b="17302"/>
          <a:stretch/>
        </p:blipFill>
        <p:spPr>
          <a:xfrm>
            <a:off x="1698838" y="0"/>
            <a:ext cx="5540162" cy="6752934"/>
          </a:xfrm>
          <a:prstGeom prst="rect">
            <a:avLst/>
          </a:prstGeom>
        </p:spPr>
      </p:pic>
    </p:spTree>
    <p:extLst>
      <p:ext uri="{BB962C8B-B14F-4D97-AF65-F5344CB8AC3E}">
        <p14:creationId xmlns:p14="http://schemas.microsoft.com/office/powerpoint/2010/main" val="30383005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109728" indent="0" algn="ctr">
              <a:buNone/>
            </a:pPr>
            <a:r>
              <a:rPr lang="en-US" dirty="0" smtClean="0"/>
              <a:t>1.  Are carbon filters really of any value?</a:t>
            </a:r>
          </a:p>
          <a:p>
            <a:pPr marL="109728" indent="0" algn="ctr">
              <a:buNone/>
            </a:pPr>
            <a:r>
              <a:rPr lang="en-US" dirty="0" smtClean="0"/>
              <a:t>2.  Where are the best locations and applications for using carbon filters in hospitals?</a:t>
            </a:r>
            <a:endParaRPr lang="en-US" dirty="0"/>
          </a:p>
        </p:txBody>
      </p:sp>
      <p:sp>
        <p:nvSpPr>
          <p:cNvPr id="3" name="Title 2"/>
          <p:cNvSpPr>
            <a:spLocks noGrp="1"/>
          </p:cNvSpPr>
          <p:nvPr>
            <p:ph type="title"/>
          </p:nvPr>
        </p:nvSpPr>
        <p:spPr/>
        <p:txBody>
          <a:bodyPr/>
          <a:lstStyle/>
          <a:p>
            <a:pPr algn="ctr"/>
            <a:r>
              <a:rPr lang="en-US" dirty="0" smtClean="0"/>
              <a:t>Carbon Filters </a:t>
            </a:r>
            <a:endParaRPr lang="en-US" dirty="0"/>
          </a:p>
        </p:txBody>
      </p:sp>
      <p:pic>
        <p:nvPicPr>
          <p:cNvPr id="14339" name="Picture 3" descr="C:\Users\boldewage\Pictures\Carbon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3590924"/>
            <a:ext cx="3276600" cy="2590800"/>
          </a:xfrm>
          <a:prstGeom prst="rect">
            <a:avLst/>
          </a:prstGeom>
          <a:noFill/>
          <a:extLst>
            <a:ext uri="{909E8E84-426E-40DD-AFC4-6F175D3DCCD1}">
              <a14:hiddenFill xmlns:a14="http://schemas.microsoft.com/office/drawing/2010/main">
                <a:solidFill>
                  <a:srgbClr val="FFFFFF"/>
                </a:solidFill>
              </a14:hiddenFill>
            </a:ext>
          </a:extLst>
        </p:spPr>
      </p:pic>
      <p:pic>
        <p:nvPicPr>
          <p:cNvPr id="14341" name="Picture 5" descr="C:\Users\boldewage\Pictures\carbon rigi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2364" y="3832946"/>
            <a:ext cx="2256940" cy="2219324"/>
          </a:xfrm>
          <a:prstGeom prst="rect">
            <a:avLst/>
          </a:prstGeom>
          <a:noFill/>
          <a:extLst>
            <a:ext uri="{909E8E84-426E-40DD-AFC4-6F175D3DCCD1}">
              <a14:hiddenFill xmlns:a14="http://schemas.microsoft.com/office/drawing/2010/main">
                <a:solidFill>
                  <a:srgbClr val="FFFFFF"/>
                </a:solidFill>
              </a14:hiddenFill>
            </a:ext>
          </a:extLst>
        </p:spPr>
      </p:pic>
      <p:pic>
        <p:nvPicPr>
          <p:cNvPr id="14342" name="Picture 6" descr="C:\Users\boldewage\Pictures\Carbon V.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710420"/>
            <a:ext cx="2190557" cy="2464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45020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0717" y="1524000"/>
            <a:ext cx="8001452" cy="4495800"/>
          </a:xfrm>
        </p:spPr>
      </p:pic>
      <p:sp>
        <p:nvSpPr>
          <p:cNvPr id="3" name="Title 2"/>
          <p:cNvSpPr>
            <a:spLocks noGrp="1"/>
          </p:cNvSpPr>
          <p:nvPr>
            <p:ph type="title"/>
          </p:nvPr>
        </p:nvSpPr>
        <p:spPr/>
        <p:txBody>
          <a:bodyPr>
            <a:normAutofit fontScale="90000"/>
          </a:bodyPr>
          <a:lstStyle/>
          <a:p>
            <a:pPr algn="ctr"/>
            <a:r>
              <a:rPr lang="en-US" dirty="0" smtClean="0"/>
              <a:t>CARBON FILTER APPLICATIONS:  HOSPITAL</a:t>
            </a:r>
            <a:endParaRPr lang="en-US" dirty="0"/>
          </a:p>
        </p:txBody>
      </p:sp>
    </p:spTree>
    <p:extLst>
      <p:ext uri="{BB962C8B-B14F-4D97-AF65-F5344CB8AC3E}">
        <p14:creationId xmlns:p14="http://schemas.microsoft.com/office/powerpoint/2010/main" val="38234759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a:r>
              <a:rPr lang="en-US" dirty="0"/>
              <a:t>CARBON FILTER APPLICATIONS:  HOSPITAL</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1676400"/>
            <a:ext cx="7772400" cy="4953000"/>
          </a:xfrm>
        </p:spPr>
      </p:pic>
    </p:spTree>
    <p:extLst>
      <p:ext uri="{BB962C8B-B14F-4D97-AF65-F5344CB8AC3E}">
        <p14:creationId xmlns:p14="http://schemas.microsoft.com/office/powerpoint/2010/main" val="18378579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 most abundant gas typically released into the atmosphere from volcanic systems is water vapor (H2O), followed by carbon dioxide (CO2) and sulfur dioxide (SO2). Volcanoes also release smaller amounts of others gases, including hydrogen sulfide (H2S), hydrogen (H2), carbon monoxide (CO), hydrogen chloride (HCL), hydrogen fluoride (HF), and helium (He). </a:t>
            </a:r>
            <a:endParaRPr lang="en-US" dirty="0" smtClean="0"/>
          </a:p>
          <a:p>
            <a:r>
              <a:rPr lang="en-US" dirty="0">
                <a:hlinkClick r:id="rId2"/>
              </a:rPr>
              <a:t>http://volcanoes.usgs.gov/hazards/gas</a:t>
            </a:r>
            <a:r>
              <a:rPr lang="en-US" dirty="0" smtClean="0">
                <a:hlinkClick r:id="rId2"/>
              </a:rPr>
              <a:t>/</a:t>
            </a:r>
            <a:endParaRPr lang="en-US" dirty="0" smtClean="0"/>
          </a:p>
          <a:p>
            <a:endParaRPr lang="en-US" dirty="0"/>
          </a:p>
        </p:txBody>
      </p:sp>
      <p:sp>
        <p:nvSpPr>
          <p:cNvPr id="3" name="Title 2"/>
          <p:cNvSpPr>
            <a:spLocks noGrp="1"/>
          </p:cNvSpPr>
          <p:nvPr>
            <p:ph type="title"/>
          </p:nvPr>
        </p:nvSpPr>
        <p:spPr/>
        <p:txBody>
          <a:bodyPr/>
          <a:lstStyle/>
          <a:p>
            <a:pPr algn="ctr"/>
            <a:r>
              <a:rPr lang="en-US" dirty="0" smtClean="0"/>
              <a:t>Volcanic Eruption</a:t>
            </a:r>
            <a:endParaRPr lang="en-US" dirty="0"/>
          </a:p>
        </p:txBody>
      </p:sp>
    </p:spTree>
    <p:extLst>
      <p:ext uri="{BB962C8B-B14F-4D97-AF65-F5344CB8AC3E}">
        <p14:creationId xmlns:p14="http://schemas.microsoft.com/office/powerpoint/2010/main" val="13726198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pPr algn="ctr"/>
            <a:r>
              <a:rPr lang="en-US" sz="2800" b="1" u="sng" dirty="0"/>
              <a:t>The carbon needed would be as follows</a:t>
            </a:r>
            <a:r>
              <a:rPr lang="en-US" sz="2800" dirty="0"/>
              <a:t>.</a:t>
            </a:r>
          </a:p>
          <a:p>
            <a:r>
              <a:rPr lang="en-US" dirty="0"/>
              <a:t> </a:t>
            </a:r>
          </a:p>
          <a:p>
            <a:pPr lvl="0" algn="ctr"/>
            <a:r>
              <a:rPr lang="en-US" dirty="0"/>
              <a:t>carbon dioxide (CO2) - None</a:t>
            </a:r>
          </a:p>
          <a:p>
            <a:pPr lvl="0" algn="ctr"/>
            <a:r>
              <a:rPr lang="en-US" dirty="0"/>
              <a:t>sulfur dioxide (SO2) – TS-202</a:t>
            </a:r>
          </a:p>
          <a:p>
            <a:pPr lvl="0" algn="ctr"/>
            <a:r>
              <a:rPr lang="en-US" dirty="0"/>
              <a:t>hydrogen sulfide (H2S) – TS-202</a:t>
            </a:r>
          </a:p>
          <a:p>
            <a:pPr lvl="0" algn="ctr"/>
            <a:r>
              <a:rPr lang="en-US" dirty="0"/>
              <a:t>hydrogen (H2) – TS-202</a:t>
            </a:r>
          </a:p>
          <a:p>
            <a:pPr lvl="0" algn="ctr"/>
            <a:r>
              <a:rPr lang="en-US" dirty="0"/>
              <a:t>carbon monoxide (CO) - None</a:t>
            </a:r>
          </a:p>
          <a:p>
            <a:pPr lvl="0" algn="ctr"/>
            <a:r>
              <a:rPr lang="en-US" dirty="0"/>
              <a:t>hydrogen chloride (HCL) – TS-202</a:t>
            </a:r>
          </a:p>
          <a:p>
            <a:pPr lvl="0" algn="ctr"/>
            <a:r>
              <a:rPr lang="en-US" dirty="0"/>
              <a:t>hydrogen fluoride (HF) – TS-202</a:t>
            </a:r>
          </a:p>
          <a:p>
            <a:pPr lvl="0" algn="ctr"/>
            <a:r>
              <a:rPr lang="en-US" dirty="0"/>
              <a:t>helium (He) - None</a:t>
            </a:r>
          </a:p>
          <a:p>
            <a:endParaRPr lang="en-US" dirty="0"/>
          </a:p>
        </p:txBody>
      </p:sp>
      <p:sp>
        <p:nvSpPr>
          <p:cNvPr id="4" name="Title 3"/>
          <p:cNvSpPr>
            <a:spLocks noGrp="1"/>
          </p:cNvSpPr>
          <p:nvPr>
            <p:ph type="title"/>
          </p:nvPr>
        </p:nvSpPr>
        <p:spPr/>
        <p:txBody>
          <a:bodyPr/>
          <a:lstStyle/>
          <a:p>
            <a:pPr algn="ctr"/>
            <a:r>
              <a:rPr lang="en-US" dirty="0" smtClean="0"/>
              <a:t>Filtration Products offered</a:t>
            </a:r>
            <a:endParaRPr lang="en-US" dirty="0"/>
          </a:p>
        </p:txBody>
      </p:sp>
    </p:spTree>
    <p:extLst>
      <p:ext uri="{BB962C8B-B14F-4D97-AF65-F5344CB8AC3E}">
        <p14:creationId xmlns:p14="http://schemas.microsoft.com/office/powerpoint/2010/main" val="10932280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r>
              <a:rPr lang="en-US" dirty="0" smtClean="0"/>
              <a:t>GAS / VAPOR PHASE AIR FILTERS</a:t>
            </a:r>
            <a:endParaRPr lang="en-US" dirty="0"/>
          </a:p>
        </p:txBody>
      </p:sp>
      <p:pic>
        <p:nvPicPr>
          <p:cNvPr id="1331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7400" y="1524000"/>
            <a:ext cx="41910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9209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r>
              <a:rPr lang="en-US" dirty="0" smtClean="0"/>
              <a:t>Introduction of the disposable glass (wool) fiber for air filter material.</a:t>
            </a:r>
          </a:p>
          <a:p>
            <a:r>
              <a:rPr lang="en-US" dirty="0" smtClean="0"/>
              <a:t>Owens-Corning 1934</a:t>
            </a:r>
          </a:p>
          <a:p>
            <a:r>
              <a:rPr lang="en-US" dirty="0" smtClean="0"/>
              <a:t>Asbestos used thru 1960’s</a:t>
            </a:r>
          </a:p>
          <a:p>
            <a:r>
              <a:rPr lang="en-US" dirty="0" smtClean="0"/>
              <a:t>Fiberglass filtration evolved</a:t>
            </a:r>
          </a:p>
          <a:p>
            <a:endParaRPr lang="en-US" dirty="0"/>
          </a:p>
        </p:txBody>
      </p:sp>
      <p:sp>
        <p:nvSpPr>
          <p:cNvPr id="7" name="Title 6"/>
          <p:cNvSpPr>
            <a:spLocks noGrp="1"/>
          </p:cNvSpPr>
          <p:nvPr>
            <p:ph type="title"/>
          </p:nvPr>
        </p:nvSpPr>
        <p:spPr/>
        <p:txBody>
          <a:bodyPr>
            <a:normAutofit fontScale="90000"/>
          </a:bodyPr>
          <a:lstStyle/>
          <a:p>
            <a:pPr algn="ctr"/>
            <a:r>
              <a:rPr lang="en-US" dirty="0" smtClean="0"/>
              <a:t>Asbestos and Glass Media Filtration</a:t>
            </a:r>
            <a:endParaRPr lang="en-US" dirty="0"/>
          </a:p>
        </p:txBody>
      </p:sp>
      <p:pic>
        <p:nvPicPr>
          <p:cNvPr id="1030" name="Picture 6" descr="C:\Users\boldewage\Pictures\glass rol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4159828"/>
            <a:ext cx="2667000" cy="2098098"/>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boldewage\Pictures\glas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4159827"/>
            <a:ext cx="3075214" cy="24340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7654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clough\Desktop\Techsorb Chemical Media_Page_1.jpg"/>
          <p:cNvPicPr>
            <a:picLocks noChangeAspect="1" noChangeArrowheads="1"/>
          </p:cNvPicPr>
          <p:nvPr/>
        </p:nvPicPr>
        <p:blipFill rotWithShape="1">
          <a:blip r:embed="rId2">
            <a:extLst>
              <a:ext uri="{28A0092B-C50C-407E-A947-70E740481C1C}">
                <a14:useLocalDpi xmlns:a14="http://schemas.microsoft.com/office/drawing/2010/main" val="0"/>
              </a:ext>
            </a:extLst>
          </a:blip>
          <a:srcRect l="4931" t="2630" r="5094" b="9918"/>
          <a:stretch/>
        </p:blipFill>
        <p:spPr bwMode="auto">
          <a:xfrm>
            <a:off x="1676400" y="152400"/>
            <a:ext cx="5215944" cy="6560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53432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clough\Desktop\Techsorb Chemical Media_Page_2.jpg"/>
          <p:cNvPicPr>
            <a:picLocks noChangeAspect="1" noChangeArrowheads="1"/>
          </p:cNvPicPr>
          <p:nvPr/>
        </p:nvPicPr>
        <p:blipFill rotWithShape="1">
          <a:blip r:embed="rId2">
            <a:extLst>
              <a:ext uri="{28A0092B-C50C-407E-A947-70E740481C1C}">
                <a14:useLocalDpi xmlns:a14="http://schemas.microsoft.com/office/drawing/2010/main" val="0"/>
              </a:ext>
            </a:extLst>
          </a:blip>
          <a:srcRect l="5594" t="2652" r="5922" b="24026"/>
          <a:stretch/>
        </p:blipFill>
        <p:spPr bwMode="auto">
          <a:xfrm>
            <a:off x="1365617" y="76200"/>
            <a:ext cx="6178183" cy="662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53492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mclough\Desktop\FCP Carbon Pleat_Page_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925" t="2499" r="6911" b="9663"/>
          <a:stretch/>
        </p:blipFill>
        <p:spPr bwMode="auto">
          <a:xfrm>
            <a:off x="1948048" y="127715"/>
            <a:ext cx="4986152" cy="65778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6956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mclough\Desktop\FCP Carbon Pleat_Page_2.jpg"/>
          <p:cNvPicPr>
            <a:picLocks noChangeAspect="1" noChangeArrowheads="1"/>
          </p:cNvPicPr>
          <p:nvPr/>
        </p:nvPicPr>
        <p:blipFill rotWithShape="1">
          <a:blip r:embed="rId2">
            <a:extLst>
              <a:ext uri="{28A0092B-C50C-407E-A947-70E740481C1C}">
                <a14:useLocalDpi xmlns:a14="http://schemas.microsoft.com/office/drawing/2010/main" val="0"/>
              </a:ext>
            </a:extLst>
          </a:blip>
          <a:srcRect l="8075" t="2753" r="7086" b="20038"/>
          <a:stretch/>
        </p:blipFill>
        <p:spPr bwMode="auto">
          <a:xfrm>
            <a:off x="1660301" y="37504"/>
            <a:ext cx="5791200" cy="6820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10475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mclough\Desktop\Super Flow VC_Page_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823" t="5049" r="6542" b="9505"/>
          <a:stretch/>
        </p:blipFill>
        <p:spPr bwMode="auto">
          <a:xfrm>
            <a:off x="1981200" y="152400"/>
            <a:ext cx="5167532" cy="66293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13216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mclough\Desktop\Super Flow VC_Page_2.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748" t="4171" r="7853" b="10195"/>
          <a:stretch/>
        </p:blipFill>
        <p:spPr bwMode="auto">
          <a:xfrm>
            <a:off x="1981200" y="30050"/>
            <a:ext cx="5112585" cy="6830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97221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mclough\Desktop\Super Flow VC_Page_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179" t="4557" r="6866" b="14629"/>
          <a:stretch/>
        </p:blipFill>
        <p:spPr bwMode="auto">
          <a:xfrm>
            <a:off x="1628649" y="0"/>
            <a:ext cx="5610351" cy="678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67293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mclough\Desktop\Super Flow VC_Page_4.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961" t="4800" r="9124" b="29348"/>
          <a:stretch/>
        </p:blipFill>
        <p:spPr bwMode="auto">
          <a:xfrm>
            <a:off x="1295400" y="23611"/>
            <a:ext cx="6613505" cy="68343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76525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lstStyle/>
          <a:p>
            <a:pPr algn="ctr"/>
            <a:r>
              <a:rPr lang="en-US" dirty="0" smtClean="0"/>
              <a:t>QUESTIONS ?</a:t>
            </a:r>
            <a:endParaRPr lang="en-US" dirty="0"/>
          </a:p>
        </p:txBody>
      </p:sp>
    </p:spTree>
    <p:extLst>
      <p:ext uri="{BB962C8B-B14F-4D97-AF65-F5344CB8AC3E}">
        <p14:creationId xmlns:p14="http://schemas.microsoft.com/office/powerpoint/2010/main" val="3159697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Evolution of the HEPA filter</a:t>
            </a:r>
            <a:endParaRPr lang="en-US" dirty="0"/>
          </a:p>
        </p:txBody>
      </p:sp>
      <p:sp>
        <p:nvSpPr>
          <p:cNvPr id="5" name="Content Placeholder 4"/>
          <p:cNvSpPr>
            <a:spLocks noGrp="1"/>
          </p:cNvSpPr>
          <p:nvPr>
            <p:ph idx="1"/>
          </p:nvPr>
        </p:nvSpPr>
        <p:spPr>
          <a:xfrm>
            <a:off x="457200" y="1295400"/>
            <a:ext cx="8229600" cy="5080155"/>
          </a:xfrm>
        </p:spPr>
        <p:txBody>
          <a:bodyPr/>
          <a:lstStyle/>
          <a:p>
            <a:r>
              <a:rPr lang="en-US" sz="2400" dirty="0" smtClean="0"/>
              <a:t>1940s-1950s:  US Atomic Energy Commission had a need for filtering and the containment of radioactive aerosols. </a:t>
            </a:r>
          </a:p>
          <a:p>
            <a:r>
              <a:rPr lang="en-US" sz="2400" dirty="0" smtClean="0"/>
              <a:t>This top classified project was due to the development of the Atomic Bomb. </a:t>
            </a:r>
          </a:p>
          <a:p>
            <a:r>
              <a:rPr lang="en-US" sz="2400" dirty="0" smtClean="0"/>
              <a:t>Later named “</a:t>
            </a:r>
            <a:r>
              <a:rPr lang="en-US" sz="2400" b="1" u="sng" dirty="0" smtClean="0"/>
              <a:t>The Manhattan Project</a:t>
            </a:r>
            <a:r>
              <a:rPr lang="en-US" sz="2400" dirty="0" smtClean="0"/>
              <a:t>”</a:t>
            </a:r>
            <a:endParaRPr lang="en-US" sz="2400" dirty="0"/>
          </a:p>
          <a:p>
            <a:r>
              <a:rPr lang="en-US" sz="2400" dirty="0" smtClean="0"/>
              <a:t>Originally called the “super impingement” filter and or “Absolute”, then the name of HEPA filter agreed upon for </a:t>
            </a:r>
            <a:r>
              <a:rPr lang="en-US" sz="2400" b="1" dirty="0" smtClean="0"/>
              <a:t>H</a:t>
            </a:r>
            <a:r>
              <a:rPr lang="en-US" sz="2400" dirty="0" smtClean="0"/>
              <a:t>igh </a:t>
            </a:r>
            <a:r>
              <a:rPr lang="en-US" sz="2400" b="1" dirty="0" smtClean="0"/>
              <a:t>E</a:t>
            </a:r>
            <a:r>
              <a:rPr lang="en-US" sz="2400" dirty="0" smtClean="0"/>
              <a:t>fficiency </a:t>
            </a:r>
            <a:r>
              <a:rPr lang="en-US" sz="2400" b="1" dirty="0" smtClean="0"/>
              <a:t>P</a:t>
            </a:r>
            <a:r>
              <a:rPr lang="en-US" sz="2400" dirty="0" smtClean="0"/>
              <a:t>articulate </a:t>
            </a:r>
            <a:r>
              <a:rPr lang="en-US" sz="2400" b="1" dirty="0" smtClean="0"/>
              <a:t>A</a:t>
            </a:r>
            <a:r>
              <a:rPr lang="en-US" sz="2400" dirty="0" smtClean="0"/>
              <a:t>ir.</a:t>
            </a:r>
          </a:p>
          <a:p>
            <a:r>
              <a:rPr lang="en-US" sz="2400" dirty="0"/>
              <a:t>First </a:t>
            </a:r>
            <a:r>
              <a:rPr lang="en-US" sz="2400" dirty="0" smtClean="0"/>
              <a:t>Producers: Flanders, Cambridge,                 and </a:t>
            </a:r>
            <a:r>
              <a:rPr lang="en-US" sz="2400" dirty="0"/>
              <a:t>Mine Safety </a:t>
            </a:r>
            <a:r>
              <a:rPr lang="en-US" sz="2400" dirty="0" smtClean="0"/>
              <a:t>Appliances.</a:t>
            </a:r>
          </a:p>
          <a:p>
            <a:endParaRPr lang="en-US" dirty="0"/>
          </a:p>
          <a:p>
            <a:endParaRPr lang="en-US" dirty="0"/>
          </a:p>
        </p:txBody>
      </p:sp>
      <p:pic>
        <p:nvPicPr>
          <p:cNvPr id="2050" name="Picture 2" descr="C:\Users\boldewage\Pictures\MP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4800600"/>
            <a:ext cx="1317171" cy="1359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89026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a:spLocks noGrp="1" noChangeArrowheads="1"/>
          </p:cNvSpPr>
          <p:nvPr>
            <p:ph type="title"/>
          </p:nvPr>
        </p:nvSpPr>
        <p:spPr>
          <a:xfrm>
            <a:off x="228600" y="228600"/>
            <a:ext cx="7177087" cy="909637"/>
          </a:xfrm>
        </p:spPr>
        <p:txBody>
          <a:bodyPr>
            <a:noAutofit/>
          </a:bodyPr>
          <a:lstStyle/>
          <a:p>
            <a:r>
              <a:rPr lang="en-US" sz="2800" dirty="0" smtClean="0">
                <a:solidFill>
                  <a:schemeClr val="tx1"/>
                </a:solidFill>
                <a:effectLst/>
                <a:latin typeface="Arial" charset="0"/>
              </a:rPr>
              <a:t>HEPA Filter History</a:t>
            </a:r>
            <a:endParaRPr lang="en-US" sz="2800" dirty="0">
              <a:solidFill>
                <a:schemeClr val="tx1"/>
              </a:solidFill>
              <a:effectLst/>
              <a:latin typeface="Arial" charset="0"/>
            </a:endParaRPr>
          </a:p>
        </p:txBody>
      </p:sp>
      <p:pic>
        <p:nvPicPr>
          <p:cNvPr id="1026" name="Picture 2"/>
          <p:cNvPicPr>
            <a:picLocks noGrp="1" noChangeAspect="1" noChangeArrowheads="1"/>
          </p:cNvPicPr>
          <p:nvPr>
            <p:ph sz="quarter" idx="1"/>
          </p:nvPr>
        </p:nvPicPr>
        <p:blipFill>
          <a:blip r:embed="rId2" cstate="print"/>
          <a:srcRect/>
          <a:stretch>
            <a:fillRect/>
          </a:stretch>
        </p:blipFill>
        <p:spPr bwMode="auto">
          <a:xfrm>
            <a:off x="304800" y="1447800"/>
            <a:ext cx="8078788" cy="4177101"/>
          </a:xfrm>
          <a:prstGeom prst="rect">
            <a:avLst/>
          </a:prstGeom>
          <a:noFill/>
          <a:ln w="9525">
            <a:noFill/>
            <a:miter lim="800000"/>
            <a:headEnd/>
            <a:tailEnd/>
          </a:ln>
        </p:spPr>
      </p:pic>
    </p:spTree>
    <p:extLst>
      <p:ext uri="{BB962C8B-B14F-4D97-AF65-F5344CB8AC3E}">
        <p14:creationId xmlns:p14="http://schemas.microsoft.com/office/powerpoint/2010/main" val="18613691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smtClean="0"/>
              <a:t>1950s:</a:t>
            </a:r>
            <a:r>
              <a:rPr lang="en-US" dirty="0"/>
              <a:t>	</a:t>
            </a:r>
            <a:r>
              <a:rPr lang="en-US" dirty="0" smtClean="0"/>
              <a:t>Glass </a:t>
            </a:r>
            <a:r>
              <a:rPr lang="en-US" dirty="0"/>
              <a:t>fibers </a:t>
            </a:r>
            <a:r>
              <a:rPr lang="en-US" dirty="0" smtClean="0"/>
              <a:t>were </a:t>
            </a:r>
            <a:r>
              <a:rPr lang="en-US" dirty="0"/>
              <a:t>introduced into the </a:t>
            </a:r>
            <a:r>
              <a:rPr lang="en-US" dirty="0" smtClean="0"/>
              <a:t>filter media</a:t>
            </a:r>
            <a:endParaRPr lang="en-US" dirty="0"/>
          </a:p>
          <a:p>
            <a:r>
              <a:rPr lang="en-US" dirty="0" smtClean="0"/>
              <a:t>1960s: 	Specifications </a:t>
            </a:r>
            <a:r>
              <a:rPr lang="en-US" dirty="0"/>
              <a:t>were standardized and called HEPA filters</a:t>
            </a:r>
          </a:p>
          <a:p>
            <a:r>
              <a:rPr lang="en-US" dirty="0" smtClean="0"/>
              <a:t>1970s: 	Asbestos </a:t>
            </a:r>
            <a:r>
              <a:rPr lang="en-US" dirty="0"/>
              <a:t>was </a:t>
            </a:r>
            <a:r>
              <a:rPr lang="en-US" dirty="0" smtClean="0"/>
              <a:t>removed</a:t>
            </a:r>
          </a:p>
          <a:p>
            <a:r>
              <a:rPr lang="en-US" dirty="0" smtClean="0"/>
              <a:t>Today:	Micro-fine glass media strands still used.  </a:t>
            </a:r>
          </a:p>
          <a:p>
            <a:r>
              <a:rPr lang="en-US" dirty="0" smtClean="0"/>
              <a:t>Efficiency levels from 99.97% @ .3 micrometer up to 99.9995% on .12 micrometer size particles (ULPA) </a:t>
            </a:r>
            <a:r>
              <a:rPr lang="en-US" b="1" dirty="0" smtClean="0"/>
              <a:t>U</a:t>
            </a:r>
            <a:r>
              <a:rPr lang="en-US" dirty="0" smtClean="0"/>
              <a:t>ltra </a:t>
            </a:r>
            <a:r>
              <a:rPr lang="en-US" b="1" dirty="0" smtClean="0"/>
              <a:t>L</a:t>
            </a:r>
            <a:r>
              <a:rPr lang="en-US" dirty="0" smtClean="0"/>
              <a:t>ow </a:t>
            </a:r>
            <a:r>
              <a:rPr lang="en-US" b="1" dirty="0" smtClean="0"/>
              <a:t>P</a:t>
            </a:r>
            <a:r>
              <a:rPr lang="en-US" dirty="0" smtClean="0"/>
              <a:t>enetrating </a:t>
            </a:r>
            <a:r>
              <a:rPr lang="en-US" b="1" dirty="0" smtClean="0"/>
              <a:t>A</a:t>
            </a:r>
            <a:r>
              <a:rPr lang="en-US" dirty="0" smtClean="0"/>
              <a:t>ir</a:t>
            </a:r>
          </a:p>
          <a:p>
            <a:r>
              <a:rPr lang="en-US" dirty="0" smtClean="0"/>
              <a:t>Separator and </a:t>
            </a:r>
            <a:r>
              <a:rPr lang="en-US" dirty="0" err="1" smtClean="0"/>
              <a:t>separatorless</a:t>
            </a:r>
            <a:r>
              <a:rPr lang="en-US" dirty="0" smtClean="0"/>
              <a:t> media packs</a:t>
            </a:r>
          </a:p>
          <a:p>
            <a:endParaRPr lang="en-US" dirty="0"/>
          </a:p>
          <a:p>
            <a:endParaRPr lang="en-US" dirty="0"/>
          </a:p>
        </p:txBody>
      </p:sp>
      <p:sp>
        <p:nvSpPr>
          <p:cNvPr id="3" name="Title 2"/>
          <p:cNvSpPr>
            <a:spLocks noGrp="1"/>
          </p:cNvSpPr>
          <p:nvPr>
            <p:ph type="title"/>
          </p:nvPr>
        </p:nvSpPr>
        <p:spPr/>
        <p:txBody>
          <a:bodyPr/>
          <a:lstStyle/>
          <a:p>
            <a:r>
              <a:rPr lang="en-US" dirty="0"/>
              <a:t>Evolution of the HEPA filter</a:t>
            </a:r>
          </a:p>
        </p:txBody>
      </p:sp>
    </p:spTree>
    <p:extLst>
      <p:ext uri="{BB962C8B-B14F-4D97-AF65-F5344CB8AC3E}">
        <p14:creationId xmlns:p14="http://schemas.microsoft.com/office/powerpoint/2010/main" val="13114180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High Capacity HEPA filters for higher flow rates, offering a lower initial PD.</a:t>
            </a:r>
          </a:p>
          <a:p>
            <a:r>
              <a:rPr lang="en-US" dirty="0" smtClean="0"/>
              <a:t>High Temp HEPA filters with requirements up to 1000 degrees F for exhaust and 500 degrees for supply air.</a:t>
            </a:r>
          </a:p>
          <a:p>
            <a:r>
              <a:rPr lang="en-US" dirty="0" smtClean="0"/>
              <a:t>High Velocity – Low Resistance HEPA filters: utilized where high air flow applications and ultra low pressure drop are required.</a:t>
            </a:r>
          </a:p>
          <a:p>
            <a:endParaRPr lang="en-US" dirty="0"/>
          </a:p>
          <a:p>
            <a:endParaRPr lang="en-US" dirty="0" smtClean="0"/>
          </a:p>
          <a:p>
            <a:endParaRPr lang="en-US" dirty="0"/>
          </a:p>
          <a:p>
            <a:endParaRPr lang="en-US" dirty="0"/>
          </a:p>
          <a:p>
            <a:endParaRPr lang="en-US" dirty="0"/>
          </a:p>
          <a:p>
            <a:endParaRPr lang="en-US" dirty="0"/>
          </a:p>
        </p:txBody>
      </p:sp>
      <p:sp>
        <p:nvSpPr>
          <p:cNvPr id="3" name="Title 2"/>
          <p:cNvSpPr>
            <a:spLocks noGrp="1"/>
          </p:cNvSpPr>
          <p:nvPr>
            <p:ph type="title"/>
          </p:nvPr>
        </p:nvSpPr>
        <p:spPr/>
        <p:txBody>
          <a:bodyPr/>
          <a:lstStyle/>
          <a:p>
            <a:r>
              <a:rPr lang="en-US" dirty="0"/>
              <a:t>Evolution of the HEPA filter</a:t>
            </a:r>
          </a:p>
        </p:txBody>
      </p:sp>
    </p:spTree>
    <p:extLst>
      <p:ext uri="{BB962C8B-B14F-4D97-AF65-F5344CB8AC3E}">
        <p14:creationId xmlns:p14="http://schemas.microsoft.com/office/powerpoint/2010/main" val="85549292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a:spLocks noGrp="1" noChangeArrowheads="1"/>
          </p:cNvSpPr>
          <p:nvPr>
            <p:ph type="title" idx="4294967295"/>
          </p:nvPr>
        </p:nvSpPr>
        <p:spPr>
          <a:xfrm>
            <a:off x="0" y="0"/>
            <a:ext cx="7467600" cy="1143000"/>
          </a:xfrm>
        </p:spPr>
        <p:txBody>
          <a:bodyPr>
            <a:noAutofit/>
          </a:bodyPr>
          <a:lstStyle/>
          <a:p>
            <a:r>
              <a:rPr lang="en-US" sz="2800" dirty="0" smtClean="0">
                <a:solidFill>
                  <a:schemeClr val="tx1"/>
                </a:solidFill>
                <a:effectLst/>
                <a:latin typeface="Arial" charset="0"/>
              </a:rPr>
              <a:t>Evolution of HEPA Filters</a:t>
            </a:r>
            <a:endParaRPr lang="en-US" sz="2800" dirty="0">
              <a:solidFill>
                <a:schemeClr val="tx1"/>
              </a:solidFill>
              <a:effectLst/>
              <a:latin typeface="Arial" charset="0"/>
            </a:endParaRPr>
          </a:p>
        </p:txBody>
      </p:sp>
      <p:sp>
        <p:nvSpPr>
          <p:cNvPr id="17" name="Rectangle 23"/>
          <p:cNvSpPr>
            <a:spLocks noChangeArrowheads="1"/>
          </p:cNvSpPr>
          <p:nvPr/>
        </p:nvSpPr>
        <p:spPr bwMode="auto">
          <a:xfrm>
            <a:off x="5278438" y="6081713"/>
            <a:ext cx="361950" cy="381000"/>
          </a:xfrm>
          <a:prstGeom prst="rect">
            <a:avLst/>
          </a:prstGeom>
          <a:noFill/>
          <a:ln w="9525">
            <a:noFill/>
            <a:miter lim="800000"/>
            <a:headEnd/>
            <a:tailEnd/>
          </a:ln>
          <a:effectLst/>
        </p:spPr>
        <p:txBody>
          <a:bodyPr wrap="none" lIns="92075" tIns="46038" rIns="92075" bIns="46038">
            <a:spAutoFit/>
          </a:bodyPr>
          <a:lstStyle/>
          <a:p>
            <a:r>
              <a:rPr lang="en-US" sz="1900">
                <a:solidFill>
                  <a:srgbClr val="FFFFFF"/>
                </a:solidFill>
                <a:latin typeface="Times New Roman" pitchFamily="18" charset="0"/>
              </a:rPr>
              <a:t>A</a:t>
            </a:r>
          </a:p>
        </p:txBody>
      </p:sp>
      <p:sp>
        <p:nvSpPr>
          <p:cNvPr id="18" name="Rectangle 24"/>
          <p:cNvSpPr>
            <a:spLocks noChangeArrowheads="1"/>
          </p:cNvSpPr>
          <p:nvPr/>
        </p:nvSpPr>
        <p:spPr bwMode="auto">
          <a:xfrm>
            <a:off x="5451475" y="6081713"/>
            <a:ext cx="254000" cy="381000"/>
          </a:xfrm>
          <a:prstGeom prst="rect">
            <a:avLst/>
          </a:prstGeom>
          <a:noFill/>
          <a:ln w="9525">
            <a:noFill/>
            <a:miter lim="800000"/>
            <a:headEnd/>
            <a:tailEnd/>
          </a:ln>
          <a:effectLst/>
        </p:spPr>
        <p:txBody>
          <a:bodyPr wrap="none" lIns="92075" tIns="46038" rIns="92075" bIns="46038">
            <a:spAutoFit/>
          </a:bodyPr>
          <a:lstStyle/>
          <a:p>
            <a:r>
              <a:rPr lang="en-US" sz="1900">
                <a:solidFill>
                  <a:srgbClr val="FFFFFF"/>
                </a:solidFill>
                <a:latin typeface="Times New Roman" pitchFamily="18" charset="0"/>
              </a:rPr>
              <a:t>i</a:t>
            </a:r>
          </a:p>
        </p:txBody>
      </p:sp>
      <p:sp>
        <p:nvSpPr>
          <p:cNvPr id="19" name="Rectangle 25"/>
          <p:cNvSpPr>
            <a:spLocks noChangeArrowheads="1"/>
          </p:cNvSpPr>
          <p:nvPr/>
        </p:nvSpPr>
        <p:spPr bwMode="auto">
          <a:xfrm>
            <a:off x="5516563" y="6081713"/>
            <a:ext cx="268287" cy="381000"/>
          </a:xfrm>
          <a:prstGeom prst="rect">
            <a:avLst/>
          </a:prstGeom>
          <a:noFill/>
          <a:ln w="9525">
            <a:noFill/>
            <a:miter lim="800000"/>
            <a:headEnd/>
            <a:tailEnd/>
          </a:ln>
          <a:effectLst/>
        </p:spPr>
        <p:txBody>
          <a:bodyPr wrap="none" lIns="92075" tIns="46038" rIns="92075" bIns="46038">
            <a:spAutoFit/>
          </a:bodyPr>
          <a:lstStyle/>
          <a:p>
            <a:r>
              <a:rPr lang="en-US" sz="1900">
                <a:solidFill>
                  <a:srgbClr val="FFFFFF"/>
                </a:solidFill>
                <a:latin typeface="Times New Roman" pitchFamily="18" charset="0"/>
              </a:rPr>
              <a:t>r</a:t>
            </a:r>
          </a:p>
        </p:txBody>
      </p:sp>
      <p:sp>
        <p:nvSpPr>
          <p:cNvPr id="20" name="Rectangle 26"/>
          <p:cNvSpPr>
            <a:spLocks noChangeArrowheads="1"/>
          </p:cNvSpPr>
          <p:nvPr/>
        </p:nvSpPr>
        <p:spPr bwMode="auto">
          <a:xfrm>
            <a:off x="5599113" y="6081713"/>
            <a:ext cx="268287" cy="381000"/>
          </a:xfrm>
          <a:prstGeom prst="rect">
            <a:avLst/>
          </a:prstGeom>
          <a:noFill/>
          <a:ln w="9525">
            <a:noFill/>
            <a:miter lim="800000"/>
            <a:headEnd/>
            <a:tailEnd/>
          </a:ln>
          <a:effectLst/>
        </p:spPr>
        <p:txBody>
          <a:bodyPr wrap="none" lIns="92075" tIns="46038" rIns="92075" bIns="46038">
            <a:spAutoFit/>
          </a:bodyPr>
          <a:lstStyle/>
          <a:p>
            <a:r>
              <a:rPr lang="en-US" sz="1900">
                <a:solidFill>
                  <a:srgbClr val="FFFFFF"/>
                </a:solidFill>
                <a:latin typeface="Times New Roman" pitchFamily="18" charset="0"/>
              </a:rPr>
              <a:t>f</a:t>
            </a:r>
          </a:p>
        </p:txBody>
      </p:sp>
      <p:sp>
        <p:nvSpPr>
          <p:cNvPr id="21" name="Rectangle 27"/>
          <p:cNvSpPr>
            <a:spLocks noChangeArrowheads="1"/>
          </p:cNvSpPr>
          <p:nvPr/>
        </p:nvSpPr>
        <p:spPr bwMode="auto">
          <a:xfrm>
            <a:off x="5676900" y="6081713"/>
            <a:ext cx="254000" cy="381000"/>
          </a:xfrm>
          <a:prstGeom prst="rect">
            <a:avLst/>
          </a:prstGeom>
          <a:noFill/>
          <a:ln w="9525">
            <a:noFill/>
            <a:miter lim="800000"/>
            <a:headEnd/>
            <a:tailEnd/>
          </a:ln>
          <a:effectLst/>
        </p:spPr>
        <p:txBody>
          <a:bodyPr wrap="none" lIns="92075" tIns="46038" rIns="92075" bIns="46038">
            <a:spAutoFit/>
          </a:bodyPr>
          <a:lstStyle/>
          <a:p>
            <a:r>
              <a:rPr lang="en-US" sz="1900">
                <a:solidFill>
                  <a:srgbClr val="FFFFFF"/>
                </a:solidFill>
                <a:latin typeface="Times New Roman" pitchFamily="18" charset="0"/>
              </a:rPr>
              <a:t>l</a:t>
            </a:r>
          </a:p>
        </p:txBody>
      </p:sp>
      <p:sp>
        <p:nvSpPr>
          <p:cNvPr id="22" name="Rectangle 28"/>
          <p:cNvSpPr>
            <a:spLocks noChangeArrowheads="1"/>
          </p:cNvSpPr>
          <p:nvPr/>
        </p:nvSpPr>
        <p:spPr bwMode="auto">
          <a:xfrm>
            <a:off x="5746750" y="6081713"/>
            <a:ext cx="307975" cy="381000"/>
          </a:xfrm>
          <a:prstGeom prst="rect">
            <a:avLst/>
          </a:prstGeom>
          <a:noFill/>
          <a:ln w="9525">
            <a:noFill/>
            <a:miter lim="800000"/>
            <a:headEnd/>
            <a:tailEnd/>
          </a:ln>
          <a:effectLst/>
        </p:spPr>
        <p:txBody>
          <a:bodyPr wrap="none" lIns="92075" tIns="46038" rIns="92075" bIns="46038">
            <a:spAutoFit/>
          </a:bodyPr>
          <a:lstStyle/>
          <a:p>
            <a:r>
              <a:rPr lang="en-US" sz="1900">
                <a:solidFill>
                  <a:srgbClr val="FFFFFF"/>
                </a:solidFill>
                <a:latin typeface="Times New Roman" pitchFamily="18" charset="0"/>
              </a:rPr>
              <a:t>o</a:t>
            </a:r>
          </a:p>
        </p:txBody>
      </p:sp>
      <p:sp>
        <p:nvSpPr>
          <p:cNvPr id="23" name="Rectangle 29"/>
          <p:cNvSpPr>
            <a:spLocks noChangeArrowheads="1"/>
          </p:cNvSpPr>
          <p:nvPr/>
        </p:nvSpPr>
        <p:spPr bwMode="auto">
          <a:xfrm>
            <a:off x="5865813" y="6081713"/>
            <a:ext cx="361950" cy="381000"/>
          </a:xfrm>
          <a:prstGeom prst="rect">
            <a:avLst/>
          </a:prstGeom>
          <a:noFill/>
          <a:ln w="9525">
            <a:noFill/>
            <a:miter lim="800000"/>
            <a:headEnd/>
            <a:tailEnd/>
          </a:ln>
          <a:effectLst/>
        </p:spPr>
        <p:txBody>
          <a:bodyPr wrap="none" lIns="92075" tIns="46038" rIns="92075" bIns="46038">
            <a:spAutoFit/>
          </a:bodyPr>
          <a:lstStyle/>
          <a:p>
            <a:r>
              <a:rPr lang="en-US" sz="1900">
                <a:solidFill>
                  <a:srgbClr val="FFFFFF"/>
                </a:solidFill>
                <a:latin typeface="Times New Roman" pitchFamily="18" charset="0"/>
              </a:rPr>
              <a:t>w</a:t>
            </a:r>
          </a:p>
        </p:txBody>
      </p:sp>
      <p:sp>
        <p:nvSpPr>
          <p:cNvPr id="55" name="Freeform 61"/>
          <p:cNvSpPr>
            <a:spLocks/>
          </p:cNvSpPr>
          <p:nvPr/>
        </p:nvSpPr>
        <p:spPr bwMode="auto">
          <a:xfrm>
            <a:off x="6554788" y="6081713"/>
            <a:ext cx="34925" cy="49212"/>
          </a:xfrm>
          <a:custGeom>
            <a:avLst/>
            <a:gdLst/>
            <a:ahLst/>
            <a:cxnLst>
              <a:cxn ang="0">
                <a:pos x="0" y="30"/>
              </a:cxn>
              <a:cxn ang="0">
                <a:pos x="21" y="15"/>
              </a:cxn>
              <a:cxn ang="0">
                <a:pos x="0" y="0"/>
              </a:cxn>
              <a:cxn ang="0">
                <a:pos x="0" y="30"/>
              </a:cxn>
            </a:cxnLst>
            <a:rect l="0" t="0" r="r" b="b"/>
            <a:pathLst>
              <a:path w="22" h="31">
                <a:moveTo>
                  <a:pt x="0" y="30"/>
                </a:moveTo>
                <a:lnTo>
                  <a:pt x="21" y="15"/>
                </a:lnTo>
                <a:lnTo>
                  <a:pt x="0" y="0"/>
                </a:lnTo>
                <a:lnTo>
                  <a:pt x="0" y="30"/>
                </a:lnTo>
              </a:path>
            </a:pathLst>
          </a:custGeom>
          <a:solidFill>
            <a:srgbClr val="0FE0E5"/>
          </a:solidFill>
          <a:ln w="9525" cap="rnd">
            <a:noFill/>
            <a:round/>
            <a:headEnd/>
            <a:tailEnd/>
          </a:ln>
          <a:effectLst/>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4418013" y="4000500"/>
            <a:ext cx="2362200" cy="2362200"/>
          </a:xfrm>
          <a:prstGeom prst="rect">
            <a:avLst/>
          </a:prstGeom>
          <a:noFill/>
          <a:ln w="9525">
            <a:noFill/>
            <a:miter lim="800000"/>
            <a:headEnd/>
            <a:tailEnd/>
          </a:ln>
          <a:effectLst/>
        </p:spPr>
      </p:pic>
      <p:pic>
        <p:nvPicPr>
          <p:cNvPr id="2052" name="Picture 4" descr="http://www.camfil.us/ProductImages/33405.jpg">
            <a:hlinkClick r:id="rId3"/>
          </p:cNvPr>
          <p:cNvPicPr>
            <a:picLocks noChangeAspect="1" noChangeArrowheads="1"/>
          </p:cNvPicPr>
          <p:nvPr/>
        </p:nvPicPr>
        <p:blipFill>
          <a:blip r:embed="rId4" cstate="print"/>
          <a:srcRect/>
          <a:stretch>
            <a:fillRect/>
          </a:stretch>
        </p:blipFill>
        <p:spPr bwMode="auto">
          <a:xfrm>
            <a:off x="3008313" y="1003222"/>
            <a:ext cx="2819400" cy="2952251"/>
          </a:xfrm>
          <a:prstGeom prst="rect">
            <a:avLst/>
          </a:prstGeom>
          <a:noFill/>
        </p:spPr>
      </p:pic>
      <p:pic>
        <p:nvPicPr>
          <p:cNvPr id="2054" name="Picture 6" descr="http://m1.e-heatingcooling.com/91348-124193-large/alpha-2000-24-x-24-x-115-high-capacity-hepa-filter-pureform-style-9999-efficiency.jpg">
            <a:hlinkClick r:id="rId5"/>
          </p:cNvPr>
          <p:cNvPicPr>
            <a:picLocks noChangeAspect="1" noChangeArrowheads="1"/>
          </p:cNvPicPr>
          <p:nvPr/>
        </p:nvPicPr>
        <p:blipFill>
          <a:blip r:embed="rId6" cstate="print"/>
          <a:srcRect/>
          <a:stretch>
            <a:fillRect/>
          </a:stretch>
        </p:blipFill>
        <p:spPr bwMode="auto">
          <a:xfrm>
            <a:off x="5715000" y="990600"/>
            <a:ext cx="2971800" cy="2971800"/>
          </a:xfrm>
          <a:prstGeom prst="rect">
            <a:avLst/>
          </a:prstGeom>
          <a:noFill/>
        </p:spPr>
      </p:pic>
      <p:pic>
        <p:nvPicPr>
          <p:cNvPr id="2056" name="Picture 8" descr="http://lghttp.20535.nexcesscdn.net/809BC4/magento/media/catalog/product/cache/1/image/4d240d7eed54a65cf440c47e8a086bb9/a/c/ac-hepa700-ea_2.jpg">
            <a:hlinkClick r:id="rId7"/>
          </p:cNvPr>
          <p:cNvPicPr>
            <a:picLocks noChangeAspect="1" noChangeArrowheads="1"/>
          </p:cNvPicPr>
          <p:nvPr/>
        </p:nvPicPr>
        <p:blipFill>
          <a:blip r:embed="rId8" cstate="print"/>
          <a:srcRect/>
          <a:stretch>
            <a:fillRect/>
          </a:stretch>
        </p:blipFill>
        <p:spPr bwMode="auto">
          <a:xfrm>
            <a:off x="152400" y="1295400"/>
            <a:ext cx="2400300" cy="2400301"/>
          </a:xfrm>
          <a:prstGeom prst="rect">
            <a:avLst/>
          </a:prstGeom>
          <a:noFill/>
        </p:spPr>
      </p:pic>
      <p:pic>
        <p:nvPicPr>
          <p:cNvPr id="2058" name="Picture 10" descr="http://www.hot-melt-glue.com/img/Industry/713%20Hapa.gif">
            <a:hlinkClick r:id="rId9"/>
          </p:cNvPr>
          <p:cNvPicPr>
            <a:picLocks noChangeAspect="1" noChangeArrowheads="1"/>
          </p:cNvPicPr>
          <p:nvPr/>
        </p:nvPicPr>
        <p:blipFill>
          <a:blip r:embed="rId10" cstate="print"/>
          <a:srcRect/>
          <a:stretch>
            <a:fillRect/>
          </a:stretch>
        </p:blipFill>
        <p:spPr bwMode="auto">
          <a:xfrm>
            <a:off x="838200" y="4038600"/>
            <a:ext cx="2285999" cy="2286000"/>
          </a:xfrm>
          <a:prstGeom prst="rect">
            <a:avLst/>
          </a:prstGeom>
          <a:noFill/>
        </p:spPr>
      </p:pic>
    </p:spTree>
    <p:extLst>
      <p:ext uri="{BB962C8B-B14F-4D97-AF65-F5344CB8AC3E}">
        <p14:creationId xmlns:p14="http://schemas.microsoft.com/office/powerpoint/2010/main" val="2982630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Autofit/>
          </a:bodyPr>
          <a:lstStyle/>
          <a:p>
            <a:pPr algn="ctr"/>
            <a:r>
              <a:rPr lang="en-US" sz="3200" dirty="0" smtClean="0"/>
              <a:t>Basic – Medium Filtration Advancements from 1960’s thru today</a:t>
            </a:r>
            <a:endParaRPr lang="en-US" sz="3200" dirty="0"/>
          </a:p>
        </p:txBody>
      </p:sp>
      <p:sp>
        <p:nvSpPr>
          <p:cNvPr id="3" name="Content Placeholder 2"/>
          <p:cNvSpPr>
            <a:spLocks noGrp="1"/>
          </p:cNvSpPr>
          <p:nvPr>
            <p:ph idx="1"/>
          </p:nvPr>
        </p:nvSpPr>
        <p:spPr>
          <a:xfrm>
            <a:off x="457200" y="1481328"/>
            <a:ext cx="8229600" cy="4995672"/>
          </a:xfrm>
        </p:spPr>
        <p:txBody>
          <a:bodyPr/>
          <a:lstStyle/>
          <a:p>
            <a:r>
              <a:rPr lang="en-US" dirty="0" smtClean="0"/>
              <a:t>Hogs Hair, Rolls, and Panels to Pleated filters.</a:t>
            </a:r>
          </a:p>
          <a:p>
            <a:r>
              <a:rPr lang="en-US" dirty="0" smtClean="0"/>
              <a:t>Pleated filters originally produced with </a:t>
            </a:r>
            <a:r>
              <a:rPr lang="en-US" dirty="0"/>
              <a:t>blends </a:t>
            </a:r>
            <a:r>
              <a:rPr lang="en-US" dirty="0" smtClean="0"/>
              <a:t>of cotton media rather than glass.</a:t>
            </a:r>
          </a:p>
          <a:p>
            <a:r>
              <a:rPr lang="en-US" dirty="0" smtClean="0"/>
              <a:t>Offered higher Dust Holding Capacities.</a:t>
            </a:r>
          </a:p>
          <a:p>
            <a:r>
              <a:rPr lang="en-US" dirty="0" smtClean="0"/>
              <a:t>Increased efficiencies </a:t>
            </a:r>
          </a:p>
          <a:p>
            <a:r>
              <a:rPr lang="en-US" dirty="0" smtClean="0"/>
              <a:t>Increased surface area</a:t>
            </a:r>
          </a:p>
          <a:p>
            <a:endParaRPr lang="en-US" dirty="0" smtClean="0"/>
          </a:p>
          <a:p>
            <a:endParaRPr lang="en-US" dirty="0"/>
          </a:p>
        </p:txBody>
      </p:sp>
      <p:pic>
        <p:nvPicPr>
          <p:cNvPr id="3074" name="Picture 2" descr="C:\Users\boldewage\Pictures\pleat coun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5455" y="3352800"/>
            <a:ext cx="2819400" cy="31242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boldewage\Pictures\PLEA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399" y="4333875"/>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01827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4341</TotalTime>
  <Words>1073</Words>
  <Application>Microsoft Office PowerPoint</Application>
  <PresentationFormat>On-screen Show (4:3)</PresentationFormat>
  <Paragraphs>142</Paragraphs>
  <Slides>38</Slides>
  <Notes>0</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Concourse</vt:lpstr>
      <vt:lpstr>Evolution and Improvements of Air Filtration</vt:lpstr>
      <vt:lpstr>Filtration Firsts</vt:lpstr>
      <vt:lpstr>Asbestos and Glass Media Filtration</vt:lpstr>
      <vt:lpstr>Evolution of the HEPA filter</vt:lpstr>
      <vt:lpstr>HEPA Filter History</vt:lpstr>
      <vt:lpstr>Evolution of the HEPA filter</vt:lpstr>
      <vt:lpstr>Evolution of the HEPA filter</vt:lpstr>
      <vt:lpstr>Evolution of HEPA Filters</vt:lpstr>
      <vt:lpstr>Basic – Medium Filtration Advancements from 1960’s thru today</vt:lpstr>
      <vt:lpstr>Basic – Medium Filtration: Advancements from 1960’s thru today</vt:lpstr>
      <vt:lpstr>Basic – Medium Filtration: Advancements from 1960’s thru today</vt:lpstr>
      <vt:lpstr>Basic – Medium Filtration: Advancements from 1960’s thru today</vt:lpstr>
      <vt:lpstr>ASHRAE 52.1 to 52.2 History</vt:lpstr>
      <vt:lpstr>ASHRAE 52.1 to 52.2 History</vt:lpstr>
      <vt:lpstr>ASHRAE 52.1 to 52.2 History</vt:lpstr>
      <vt:lpstr>PowerPoint Presentation</vt:lpstr>
      <vt:lpstr>MERV chart with 52.2 and 52.1</vt:lpstr>
      <vt:lpstr>ASHRAE Standards and Guidelines continue to develop and improve</vt:lpstr>
      <vt:lpstr>PowerPoint Presentation</vt:lpstr>
      <vt:lpstr>ANSI /ASHRAE /ASHE Standard 170-2008 Table 6-1 Minimum Filter Efficiencies</vt:lpstr>
      <vt:lpstr>PowerPoint Presentation</vt:lpstr>
      <vt:lpstr>ANSI /ASHRAE /ASHE Standard 170-2008 Table 7-1 Design Parameters— From ANSI/ASHRAE/ASHE Standard 170-2008 </vt:lpstr>
      <vt:lpstr>PowerPoint Presentation</vt:lpstr>
      <vt:lpstr>Carbon Filters </vt:lpstr>
      <vt:lpstr>CARBON FILTER APPLICATIONS:  HOSPITAL</vt:lpstr>
      <vt:lpstr>CARBON FILTER APPLICATIONS:  HOSPITAL</vt:lpstr>
      <vt:lpstr>Volcanic Eruption</vt:lpstr>
      <vt:lpstr>Filtration Products offered</vt:lpstr>
      <vt:lpstr>GAS / VAPOR PHASE AIR FILTERS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Evolution and Improvements of Air Filtration</dc:title>
  <dc:creator>Brant Oldewage</dc:creator>
  <cp:lastModifiedBy>Brant Oldewage</cp:lastModifiedBy>
  <cp:revision>59</cp:revision>
  <dcterms:created xsi:type="dcterms:W3CDTF">2014-04-15T15:17:46Z</dcterms:created>
  <dcterms:modified xsi:type="dcterms:W3CDTF">2014-04-18T15:39:41Z</dcterms:modified>
</cp:coreProperties>
</file>